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10287000" cx="18288000"/>
  <p:notesSz cx="6858000" cy="9144000"/>
  <p:embeddedFontLst>
    <p:embeddedFont>
      <p:font typeface="Exo 2 SemiBold"/>
      <p:regular r:id="rId57"/>
      <p:bold r:id="rId58"/>
      <p:italic r:id="rId59"/>
      <p:boldItalic r:id="rId60"/>
    </p:embeddedFont>
    <p:embeddedFont>
      <p:font typeface="Exo 2 Medium"/>
      <p:regular r:id="rId61"/>
      <p:bold r:id="rId62"/>
      <p:italic r:id="rId63"/>
      <p:boldItalic r:id="rId64"/>
    </p:embeddedFont>
    <p:embeddedFont>
      <p:font typeface="Exo 2"/>
      <p:regular r:id="rId65"/>
      <p:bold r:id="rId66"/>
      <p:italic r:id="rId67"/>
      <p:boldItalic r:id="rId68"/>
    </p:embeddedFont>
    <p:embeddedFont>
      <p:font typeface="Exo SemiBold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747775"/>
          </p15:clr>
        </p15:guide>
        <p15:guide id="2" pos="432">
          <p15:clr>
            <a:srgbClr val="747775"/>
          </p15:clr>
        </p15:guide>
        <p15:guide id="3" orient="horz" pos="6049">
          <p15:clr>
            <a:srgbClr val="747775"/>
          </p15:clr>
        </p15:guide>
        <p15:guide id="4" orient="horz" pos="431">
          <p15:clr>
            <a:srgbClr val="747775"/>
          </p15:clr>
        </p15:guide>
        <p15:guide id="5" pos="1122">
          <p15:clr>
            <a:srgbClr val="747775"/>
          </p15:clr>
        </p15:guide>
        <p15:guide id="6" pos="3611">
          <p15:clr>
            <a:srgbClr val="747775"/>
          </p15:clr>
        </p15:guide>
        <p15:guide id="7" pos="569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pos="432"/>
        <p:guide pos="6049" orient="horz"/>
        <p:guide pos="431" orient="horz"/>
        <p:guide pos="1122"/>
        <p:guide pos="3611"/>
        <p:guide pos="569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schemas.openxmlformats.org/officeDocument/2006/relationships/font" Target="fonts/ExoSemiBold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ExoSemiBold-italic.fntdata"/><Relationship Id="rId70" Type="http://schemas.openxmlformats.org/officeDocument/2006/relationships/font" Target="fonts/ExoSemiBold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Exo2Medium-bold.fntdata"/><Relationship Id="rId61" Type="http://schemas.openxmlformats.org/officeDocument/2006/relationships/font" Target="fonts/Exo2Medium-regular.fntdata"/><Relationship Id="rId20" Type="http://schemas.openxmlformats.org/officeDocument/2006/relationships/slide" Target="slides/slide15.xml"/><Relationship Id="rId64" Type="http://schemas.openxmlformats.org/officeDocument/2006/relationships/font" Target="fonts/Exo2Medium-boldItalic.fntdata"/><Relationship Id="rId63" Type="http://schemas.openxmlformats.org/officeDocument/2006/relationships/font" Target="fonts/Exo2Medium-italic.fntdata"/><Relationship Id="rId22" Type="http://schemas.openxmlformats.org/officeDocument/2006/relationships/slide" Target="slides/slide17.xml"/><Relationship Id="rId66" Type="http://schemas.openxmlformats.org/officeDocument/2006/relationships/font" Target="fonts/Exo2-bold.fntdata"/><Relationship Id="rId21" Type="http://schemas.openxmlformats.org/officeDocument/2006/relationships/slide" Target="slides/slide16.xml"/><Relationship Id="rId65" Type="http://schemas.openxmlformats.org/officeDocument/2006/relationships/font" Target="fonts/Exo2-regular.fntdata"/><Relationship Id="rId24" Type="http://schemas.openxmlformats.org/officeDocument/2006/relationships/slide" Target="slides/slide19.xml"/><Relationship Id="rId68" Type="http://schemas.openxmlformats.org/officeDocument/2006/relationships/font" Target="fonts/Exo2-boldItalic.fntdata"/><Relationship Id="rId23" Type="http://schemas.openxmlformats.org/officeDocument/2006/relationships/slide" Target="slides/slide18.xml"/><Relationship Id="rId67" Type="http://schemas.openxmlformats.org/officeDocument/2006/relationships/font" Target="fonts/Exo2-italic.fntdata"/><Relationship Id="rId60" Type="http://schemas.openxmlformats.org/officeDocument/2006/relationships/font" Target="fonts/Exo2SemiBold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ExoSemiBold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Exo2SemiBold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Exo2SemiBold-italic.fntdata"/><Relationship Id="rId14" Type="http://schemas.openxmlformats.org/officeDocument/2006/relationships/slide" Target="slides/slide9.xml"/><Relationship Id="rId58" Type="http://schemas.openxmlformats.org/officeDocument/2006/relationships/font" Target="fonts/Exo2Semi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e32e4e47a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1e32e4e47a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491e23af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491e23af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97422efe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97422efe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491e23af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491e23af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491e23af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491e23af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97422efe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97422efe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97422ef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97422ef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97422efe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597422efe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97422efe6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97422efe6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491e23af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491e23af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97422efe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597422efe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e491e23af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Google Shape;31;g1e491e23af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97422efe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97422efe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97422efe6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597422efe6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97422efe6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97422efe6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97422efe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597422efe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97422efe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597422efe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97422efe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597422efe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97422efe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97422efe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597422efe6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597422efe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97422efe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597422efe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597422efe6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597422efe6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597422efe6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597422efe6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597422efe6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597422efe6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597422efe6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597422efe6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597422efe6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597422efe6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597422efe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597422efe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597422efe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597422efe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597422efe6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597422efe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597422efe6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597422efe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597422efe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597422efe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597422efe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597422efe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597422efe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597422efe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597422efe6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2597422efe6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597422efe6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597422efe6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97422efe6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97422efe6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57f862c4c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57f862c4c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597422efe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597422efe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597422efe6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597422efe6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e491e23af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e491e23af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57f862c4c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57f862c4c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57f862c4c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57f862c4c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57f862c4c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57f862c4c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57f862c4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57f862c4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597422efe6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597422efe6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57f862c4c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57f862c4c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59e31d1ca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59e31d1ca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491e23af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491e23af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5df04b283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5df04b28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491e23af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491e23af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97422efe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97422efe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8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defRPr>
            </a:lvl1pPr>
            <a:lvl2pPr lvl="1">
              <a:buNone/>
              <a:defRPr sz="18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defRPr>
            </a:lvl2pPr>
            <a:lvl3pPr lvl="2">
              <a:buNone/>
              <a:defRPr sz="18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defRPr>
            </a:lvl3pPr>
            <a:lvl4pPr lvl="3">
              <a:buNone/>
              <a:defRPr sz="18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defRPr>
            </a:lvl4pPr>
            <a:lvl5pPr lvl="4">
              <a:buNone/>
              <a:defRPr sz="18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defRPr>
            </a:lvl5pPr>
            <a:lvl6pPr lvl="5">
              <a:buNone/>
              <a:defRPr sz="18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defRPr>
            </a:lvl6pPr>
            <a:lvl7pPr lvl="6">
              <a:buNone/>
              <a:defRPr sz="18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defRPr>
            </a:lvl7pPr>
            <a:lvl8pPr lvl="7">
              <a:buNone/>
              <a:defRPr sz="18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defRPr>
            </a:lvl8pPr>
            <a:lvl9pPr lvl="8">
              <a:buNone/>
              <a:defRPr sz="18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092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slideLayout" Target="../slideLayouts/slideLayout1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336" y="9246775"/>
            <a:ext cx="708925" cy="70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0063" y="9506076"/>
            <a:ext cx="201048" cy="20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424" y="9506076"/>
            <a:ext cx="201048" cy="20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74702" y="9506076"/>
            <a:ext cx="201048" cy="20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8157975" y="9506075"/>
            <a:ext cx="9606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localstack</a:t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10963888" y="9506075"/>
            <a:ext cx="18192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localstack-cloud</a:t>
            </a:r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9582600" y="9506075"/>
            <a:ext cx="9606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localstack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78814" y="9506076"/>
            <a:ext cx="201048" cy="20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3015713" y="9506075"/>
            <a:ext cx="18192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localstack.cloud</a:t>
            </a:r>
            <a:endParaRPr/>
          </a:p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625" lIns="167625" spcFirstLastPara="1" rIns="167625" wrap="square" tIns="167625">
            <a:noAutofit/>
          </a:bodyPr>
          <a:lstStyle>
            <a:lvl1pPr lvl="0" algn="r">
              <a:buNone/>
              <a:defRPr sz="2400">
                <a:solidFill>
                  <a:schemeClr val="tx1"/>
                </a:solidFill>
              </a:defRPr>
            </a:lvl1pPr>
            <a:lvl2pPr lvl="1" algn="r">
              <a:buNone/>
              <a:defRPr sz="2400">
                <a:solidFill>
                  <a:schemeClr val="tx1"/>
                </a:solidFill>
              </a:defRPr>
            </a:lvl2pPr>
            <a:lvl3pPr lvl="2" algn="r">
              <a:buNone/>
              <a:defRPr sz="2400">
                <a:solidFill>
                  <a:schemeClr val="tx1"/>
                </a:solidFill>
              </a:defRPr>
            </a:lvl3pPr>
            <a:lvl4pPr lvl="3" algn="r">
              <a:buNone/>
              <a:defRPr sz="2400">
                <a:solidFill>
                  <a:schemeClr val="tx1"/>
                </a:solidFill>
              </a:defRPr>
            </a:lvl4pPr>
            <a:lvl5pPr lvl="4" algn="r">
              <a:buNone/>
              <a:defRPr sz="2400">
                <a:solidFill>
                  <a:schemeClr val="tx1"/>
                </a:solidFill>
              </a:defRPr>
            </a:lvl5pPr>
            <a:lvl6pPr lvl="5" algn="r">
              <a:buNone/>
              <a:defRPr sz="2400">
                <a:solidFill>
                  <a:schemeClr val="tx1"/>
                </a:solidFill>
              </a:defRPr>
            </a:lvl6pPr>
            <a:lvl7pPr lvl="6" algn="r">
              <a:buNone/>
              <a:defRPr sz="2400">
                <a:solidFill>
                  <a:schemeClr val="tx1"/>
                </a:solidFill>
              </a:defRPr>
            </a:lvl7pPr>
            <a:lvl8pPr lvl="7" algn="r">
              <a:buNone/>
              <a:defRPr sz="2400">
                <a:solidFill>
                  <a:schemeClr val="tx1"/>
                </a:solidFill>
              </a:defRPr>
            </a:lvl8pPr>
            <a:lvl9pPr lvl="8" algn="r">
              <a:buNone/>
              <a:defRPr sz="24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2">
          <p15:clr>
            <a:srgbClr val="E46962"/>
          </p15:clr>
        </p15:guide>
        <p15:guide id="2" pos="1122">
          <p15:clr>
            <a:srgbClr val="E46962"/>
          </p15:clr>
        </p15:guide>
        <p15:guide id="3" pos="1331">
          <p15:clr>
            <a:srgbClr val="E46962"/>
          </p15:clr>
        </p15:guide>
        <p15:guide id="4" pos="2021">
          <p15:clr>
            <a:srgbClr val="E46962"/>
          </p15:clr>
        </p15:guide>
        <p15:guide id="5" pos="2231">
          <p15:clr>
            <a:srgbClr val="E46962"/>
          </p15:clr>
        </p15:guide>
        <p15:guide id="6" pos="2921">
          <p15:clr>
            <a:srgbClr val="E46962"/>
          </p15:clr>
        </p15:guide>
        <p15:guide id="7" pos="3130">
          <p15:clr>
            <a:srgbClr val="E46962"/>
          </p15:clr>
        </p15:guide>
        <p15:guide id="8" pos="3820">
          <p15:clr>
            <a:srgbClr val="E46962"/>
          </p15:clr>
        </p15:guide>
        <p15:guide id="9" pos="4030">
          <p15:clr>
            <a:srgbClr val="E46962"/>
          </p15:clr>
        </p15:guide>
        <p15:guide id="10" pos="4720">
          <p15:clr>
            <a:srgbClr val="E46962"/>
          </p15:clr>
        </p15:guide>
        <p15:guide id="11" pos="4929">
          <p15:clr>
            <a:srgbClr val="E46962"/>
          </p15:clr>
        </p15:guide>
        <p15:guide id="12" pos="5619">
          <p15:clr>
            <a:srgbClr val="E46962"/>
          </p15:clr>
        </p15:guide>
        <p15:guide id="13" pos="5829">
          <p15:clr>
            <a:srgbClr val="E46962"/>
          </p15:clr>
        </p15:guide>
        <p15:guide id="14" pos="6519">
          <p15:clr>
            <a:srgbClr val="E46962"/>
          </p15:clr>
        </p15:guide>
        <p15:guide id="15" pos="6728">
          <p15:clr>
            <a:srgbClr val="E46962"/>
          </p15:clr>
        </p15:guide>
        <p15:guide id="16" pos="7418">
          <p15:clr>
            <a:srgbClr val="E46962"/>
          </p15:clr>
        </p15:guide>
        <p15:guide id="17" pos="7628">
          <p15:clr>
            <a:srgbClr val="E46962"/>
          </p15:clr>
        </p15:guide>
        <p15:guide id="18" pos="8318">
          <p15:clr>
            <a:srgbClr val="E46962"/>
          </p15:clr>
        </p15:guide>
        <p15:guide id="19" pos="8527">
          <p15:clr>
            <a:srgbClr val="E46962"/>
          </p15:clr>
        </p15:guide>
        <p15:guide id="20" pos="9217">
          <p15:clr>
            <a:srgbClr val="E46962"/>
          </p15:clr>
        </p15:guide>
        <p15:guide id="21" pos="9427">
          <p15:clr>
            <a:srgbClr val="E46962"/>
          </p15:clr>
        </p15:guide>
        <p15:guide id="22" pos="10117">
          <p15:clr>
            <a:srgbClr val="E46962"/>
          </p15:clr>
        </p15:guide>
        <p15:guide id="23" pos="10326">
          <p15:clr>
            <a:srgbClr val="E46962"/>
          </p15:clr>
        </p15:guide>
        <p15:guide id="24" pos="11020">
          <p15:clr>
            <a:srgbClr val="E46962"/>
          </p15:clr>
        </p15:guide>
        <p15:guide id="25" orient="horz" pos="6040">
          <p15:clr>
            <a:srgbClr val="E46962"/>
          </p15:clr>
        </p15:guide>
        <p15:guide id="26" orient="horz" pos="42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localstack/localstack-workshop" TargetMode="External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testwebsite.s3-website.localhost.localstack.cloud:4566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pp.localstack.cloud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35.png"/><Relationship Id="rId5" Type="http://schemas.openxmlformats.org/officeDocument/2006/relationships/image" Target="../media/image27.png"/><Relationship Id="rId6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boto/boto3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ebapp.s3-website.localhost.localstack.cloud:4566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localstack/aws-cdk-local" TargetMode="External"/><Relationship Id="rId4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localstack/terraform-local" TargetMode="External"/><Relationship Id="rId4" Type="http://schemas.openxmlformats.org/officeDocument/2006/relationships/hyperlink" Target="https://github.com/localstack/pulumi-local" TargetMode="External"/><Relationship Id="rId5" Type="http://schemas.openxmlformats.org/officeDocument/2006/relationships/hyperlink" Target="https://github.com/localstack/serverless-localstack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app.localstack.cloud/pods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docs.localstack.cloud/applications" TargetMode="External"/><Relationship Id="rId4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slack.localstack.cloud" TargetMode="External"/><Relationship Id="rId4" Type="http://schemas.openxmlformats.org/officeDocument/2006/relationships/hyperlink" Target="https://www.meetup.com/localstack-community" TargetMode="External"/><Relationship Id="rId11" Type="http://schemas.openxmlformats.org/officeDocument/2006/relationships/hyperlink" Target="https://ep2023.europython.eu/session/how-localstack-is-recreating-aws-with-python" TargetMode="External"/><Relationship Id="rId10" Type="http://schemas.openxmlformats.org/officeDocument/2006/relationships/hyperlink" Target="https://ep2023.europython.eu/session/how-localstack-is-recreating-aws-with-python" TargetMode="External"/><Relationship Id="rId9" Type="http://schemas.openxmlformats.org/officeDocument/2006/relationships/hyperlink" Target="https://ep2023.europython.eu/session/how-localstack-is-recreating-aws-with-python" TargetMode="External"/><Relationship Id="rId5" Type="http://schemas.openxmlformats.org/officeDocument/2006/relationships/hyperlink" Target="https://discuss.localstack.cloud" TargetMode="External"/><Relationship Id="rId6" Type="http://schemas.openxmlformats.org/officeDocument/2006/relationships/hyperlink" Target="https://github.com/localstack/localstack" TargetMode="External"/><Relationship Id="rId7" Type="http://schemas.openxmlformats.org/officeDocument/2006/relationships/image" Target="../media/image36.png"/><Relationship Id="rId8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localstack-samples/sample-query-data-s3-athena-glue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Relationship Id="rId4" Type="http://schemas.openxmlformats.org/officeDocument/2006/relationships/hyperlink" Target="https://docs.localstack.cloud/user-guide/tools/cloud-pods" TargetMode="External"/><Relationship Id="rId5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Relationship Id="rId4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Relationship Id="rId4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Relationship Id="rId4" Type="http://schemas.openxmlformats.org/officeDocument/2006/relationships/hyperlink" Target="https://docs.localstack.cloud/user-guide/web-application/single-sign-on/azure-ad/" TargetMode="External"/><Relationship Id="rId5" Type="http://schemas.openxmlformats.org/officeDocument/2006/relationships/hyperlink" Target="https://docs.localstack.cloud/user-guide/web-application/single-sign-on/azure-ad/" TargetMode="External"/><Relationship Id="rId6" Type="http://schemas.openxmlformats.org/officeDocument/2006/relationships/hyperlink" Target="https://docs.localstack.cloud/user-guide/web-application/single-sign-on/azure-ad/" TargetMode="External"/><Relationship Id="rId7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381000" y="-62675"/>
            <a:ext cx="2162100" cy="10360500"/>
          </a:xfrm>
          <a:prstGeom prst="rect">
            <a:avLst/>
          </a:prstGeom>
          <a:solidFill>
            <a:srgbClr val="F3F5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rot="5400000">
            <a:off x="8111475" y="374400"/>
            <a:ext cx="2276400" cy="18539400"/>
          </a:xfrm>
          <a:prstGeom prst="rect">
            <a:avLst/>
          </a:prstGeom>
          <a:solidFill>
            <a:srgbClr val="F3F5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8512" y="8576638"/>
            <a:ext cx="4633923" cy="179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/>
        </p:nvSpPr>
        <p:spPr>
          <a:xfrm>
            <a:off x="8357325" y="9257100"/>
            <a:ext cx="913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800">
                <a:solidFill>
                  <a:srgbClr val="1E2328"/>
                </a:solidFill>
                <a:latin typeface="Exo 2"/>
                <a:ea typeface="Exo 2"/>
                <a:cs typeface="Exo 2"/>
                <a:sym typeface="Exo 2"/>
              </a:rPr>
              <a:t>localstack.cloud</a:t>
            </a:r>
            <a:endParaRPr b="1" sz="2800">
              <a:solidFill>
                <a:srgbClr val="4D29B4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4">
            <a:alphaModFix/>
          </a:blip>
          <a:srcRect b="0" l="47450" r="7700" t="0"/>
          <a:stretch/>
        </p:blipFill>
        <p:spPr>
          <a:xfrm>
            <a:off x="12109200" y="756250"/>
            <a:ext cx="6178800" cy="774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/>
        </p:nvSpPr>
        <p:spPr>
          <a:xfrm>
            <a:off x="3209100" y="1213000"/>
            <a:ext cx="12494400" cy="6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Tutorial</a:t>
            </a:r>
            <a:r>
              <a:rPr lang="en" sz="68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: Develop your Python cloud applications offline with LocalStack</a:t>
            </a:r>
            <a:r>
              <a:rPr lang="en" sz="68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 </a:t>
            </a:r>
            <a:endParaRPr sz="68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EuroPython 2023, July 18th, Prague</a:t>
            </a:r>
            <a:br>
              <a:rPr lang="en" sz="40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</a:br>
            <a:r>
              <a:rPr lang="en" sz="40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 </a:t>
            </a:r>
            <a:endParaRPr sz="40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Waldemar Hummer</a:t>
            </a:r>
            <a:endParaRPr sz="38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Thomas Rausch</a:t>
            </a:r>
            <a:br>
              <a:rPr lang="en" sz="38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</a:br>
            <a:r>
              <a:rPr lang="en" sz="38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Alexander Rashed</a:t>
            </a:r>
            <a:endParaRPr sz="38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/>
        </p:nvSpPr>
        <p:spPr>
          <a:xfrm>
            <a:off x="685800" y="510550"/>
            <a:ext cx="141789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Two</a:t>
            </a: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 Installation Options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74" name="Google Shape;174;p12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12"/>
          <p:cNvSpPr txBox="1"/>
          <p:nvPr/>
        </p:nvSpPr>
        <p:spPr>
          <a:xfrm>
            <a:off x="1064175" y="1976550"/>
            <a:ext cx="15885300" cy="6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Repository with code samples: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 u="sng">
                <a:solidFill>
                  <a:schemeClr val="hlink"/>
                </a:solidFill>
                <a:latin typeface="Exo 2 Medium"/>
                <a:ea typeface="Exo 2 Medium"/>
                <a:cs typeface="Exo 2 Medium"/>
                <a:sym typeface="Exo 2 Medium"/>
                <a:hlinkClick r:id="rId3"/>
              </a:rPr>
              <a:t>https://github.com/localstack/localstack-workshop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Option 1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: Install LocalStack on the local machine (requires Docker)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Clone project onto your local machine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Install the CLI via pip: 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Start up LocalStack: 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Option 2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: Use an online IDE (Github Codespace) to follow the tutorial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Open the repo link on Github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Launch the project in a Github Codespaces environment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sp>
        <p:nvSpPr>
          <p:cNvPr id="176" name="Google Shape;176;p12"/>
          <p:cNvSpPr/>
          <p:nvPr/>
        </p:nvSpPr>
        <p:spPr>
          <a:xfrm>
            <a:off x="6710500" y="4946225"/>
            <a:ext cx="6494100" cy="623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pip install -</a:t>
            </a: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pre localstack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7" name="Google Shape;177;p12"/>
          <p:cNvSpPr/>
          <p:nvPr/>
        </p:nvSpPr>
        <p:spPr>
          <a:xfrm>
            <a:off x="6710576" y="5645525"/>
            <a:ext cx="6494100" cy="623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ocalstack start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8" name="Google Shape;17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27125" y="7218369"/>
            <a:ext cx="5175826" cy="2075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/>
        </p:nvSpPr>
        <p:spPr>
          <a:xfrm>
            <a:off x="685800" y="510550"/>
            <a:ext cx="141789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Installation Result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4" name="Google Shape;184;p13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13"/>
          <p:cNvSpPr txBox="1"/>
          <p:nvPr/>
        </p:nvSpPr>
        <p:spPr>
          <a:xfrm>
            <a:off x="1064175" y="1976550"/>
            <a:ext cx="16620300" cy="6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After successful installation and startup, you should see something like this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Common issues and resolutions: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If you get a startup error related to port 53, try: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Make sure the </a:t>
            </a: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localstack/localstack-pro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image 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is used (otherwise check API key)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sp>
        <p:nvSpPr>
          <p:cNvPr id="186" name="Google Shape;186;p13"/>
          <p:cNvSpPr/>
          <p:nvPr/>
        </p:nvSpPr>
        <p:spPr>
          <a:xfrm>
            <a:off x="11518575" y="6623450"/>
            <a:ext cx="4689900" cy="623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export DNS_ADDRESS=0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7" name="Google Shape;1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581" y="2976876"/>
            <a:ext cx="15722542" cy="23952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" name="Google Shape;188;p13"/>
          <p:cNvSpPr/>
          <p:nvPr/>
        </p:nvSpPr>
        <p:spPr>
          <a:xfrm>
            <a:off x="8176708" y="2926525"/>
            <a:ext cx="1588200" cy="520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"/>
          <p:cNvSpPr/>
          <p:nvPr/>
        </p:nvSpPr>
        <p:spPr>
          <a:xfrm>
            <a:off x="8227058" y="4348665"/>
            <a:ext cx="1890300" cy="520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"/>
          <p:cNvSpPr/>
          <p:nvPr/>
        </p:nvSpPr>
        <p:spPr>
          <a:xfrm>
            <a:off x="3382974" y="3753594"/>
            <a:ext cx="3575400" cy="520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/>
        </p:nvSpPr>
        <p:spPr>
          <a:xfrm>
            <a:off x="685800" y="510550"/>
            <a:ext cx="134523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Configuration Options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6" name="Google Shape;196;p14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14"/>
          <p:cNvSpPr txBox="1"/>
          <p:nvPr/>
        </p:nvSpPr>
        <p:spPr>
          <a:xfrm>
            <a:off x="1064175" y="1976550"/>
            <a:ext cx="15454200" cy="7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LocalStack is a highly configurable platform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Network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configs (e.g., ports, Docker network, …)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Service-specific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configurations (e.g., Kinesis latency, ECS Docker flags, …)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Lambda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configs (e.g., local code mounting, executor mode, …)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Debug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settings (e.g., verbose logs, debug ports)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Persistence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settings (e.g., data directory, persistence mode, …)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…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Sensible defaults used for most configs, based on the user’s environment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Utilities to validate the config: “</a:t>
            </a:r>
            <a:r>
              <a:rPr lang="en" sz="3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localstack config validate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” CLI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More details in our online docs: https://docs.localstack.cloud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"/>
          <p:cNvSpPr txBox="1"/>
          <p:nvPr/>
        </p:nvSpPr>
        <p:spPr>
          <a:xfrm>
            <a:off x="4219350" y="4219425"/>
            <a:ext cx="9849300" cy="16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Getting Started: </a:t>
            </a:r>
            <a:endParaRPr sz="56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S3 Website - Hello World!</a:t>
            </a:r>
            <a:endParaRPr sz="56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203" name="Google Shape;203;p15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/>
        </p:nvSpPr>
        <p:spPr>
          <a:xfrm>
            <a:off x="685800" y="510550"/>
            <a:ext cx="141789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Hello World - S3 Website App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9" name="Google Shape;209;p16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16"/>
          <p:cNvSpPr txBox="1"/>
          <p:nvPr/>
        </p:nvSpPr>
        <p:spPr>
          <a:xfrm>
            <a:off x="1064175" y="1976550"/>
            <a:ext cx="15885300" cy="4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See </a:t>
            </a:r>
            <a:r>
              <a:rPr b="1" lang="en" sz="3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depoy.sh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script in the </a:t>
            </a:r>
            <a:r>
              <a:rPr b="1" lang="en" sz="3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hello-world/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folder in the repo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Once deployed, we can open the S3 website in the browser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 u="sng">
                <a:solidFill>
                  <a:schemeClr val="hlink"/>
                </a:solidFill>
                <a:latin typeface="Exo 2 Medium"/>
                <a:ea typeface="Exo 2 Medium"/>
                <a:cs typeface="Exo 2 Medium"/>
                <a:sym typeface="Exo 2 Medium"/>
                <a:hlinkClick r:id="rId3"/>
              </a:rPr>
              <a:t>http://testwebsite.s3-website.localhost.localstack.cloud:4566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pic>
        <p:nvPicPr>
          <p:cNvPr id="211" name="Google Shape;2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6975" y="2861825"/>
            <a:ext cx="133540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6"/>
          <p:cNvPicPr preferRelativeResize="0"/>
          <p:nvPr/>
        </p:nvPicPr>
        <p:blipFill rotWithShape="1">
          <a:blip r:embed="rId5">
            <a:alphaModFix/>
          </a:blip>
          <a:srcRect b="64629" l="0" r="0" t="0"/>
          <a:stretch/>
        </p:blipFill>
        <p:spPr>
          <a:xfrm>
            <a:off x="3044250" y="6170875"/>
            <a:ext cx="10753274" cy="31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 txBox="1"/>
          <p:nvPr/>
        </p:nvSpPr>
        <p:spPr>
          <a:xfrm>
            <a:off x="685800" y="510550"/>
            <a:ext cx="141789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Web Application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8" name="Google Shape;218;p17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17"/>
          <p:cNvSpPr txBox="1"/>
          <p:nvPr/>
        </p:nvSpPr>
        <p:spPr>
          <a:xfrm>
            <a:off x="1064175" y="1976550"/>
            <a:ext cx="15885300" cy="6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LocalStack offers a graphical 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Web 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user interface 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Usage dashboard, account management, …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Resource Browser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- simplified version of the AWS Console locally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 u="sng">
                <a:solidFill>
                  <a:schemeClr val="accent5"/>
                </a:solidFill>
                <a:latin typeface="Exo 2 Medium"/>
                <a:ea typeface="Exo 2 Medium"/>
                <a:cs typeface="Exo 2 Medium"/>
                <a:sym typeface="Exo 2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https://app.localstack.cloud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Feel free to sign up for a user account directly!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Alternatively, we’ve p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repared a demo account for this tutorial: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Username: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Password: 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sp>
        <p:nvSpPr>
          <p:cNvPr id="220" name="Google Shape;220;p17"/>
          <p:cNvSpPr/>
          <p:nvPr/>
        </p:nvSpPr>
        <p:spPr>
          <a:xfrm>
            <a:off x="6608400" y="6640950"/>
            <a:ext cx="5289900" cy="623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emo@localstack.cloud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1" name="Google Shape;221;p17"/>
          <p:cNvSpPr/>
          <p:nvPr/>
        </p:nvSpPr>
        <p:spPr>
          <a:xfrm>
            <a:off x="6608407" y="7429125"/>
            <a:ext cx="5289900" cy="623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EuroPython23!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 txBox="1"/>
          <p:nvPr/>
        </p:nvSpPr>
        <p:spPr>
          <a:xfrm>
            <a:off x="685800" y="510550"/>
            <a:ext cx="141789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Web App - Resource Browser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7" name="Google Shape;227;p18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18"/>
          <p:cNvSpPr txBox="1"/>
          <p:nvPr/>
        </p:nvSpPr>
        <p:spPr>
          <a:xfrm>
            <a:off x="1064175" y="1976550"/>
            <a:ext cx="8189100" cy="6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We can use the Resource Browser to inspect the files in our local S3 bucket: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pic>
        <p:nvPicPr>
          <p:cNvPr id="229" name="Google Shape;2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950" y="3367301"/>
            <a:ext cx="8259552" cy="5522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" name="Google Shape;230;p18"/>
          <p:cNvSpPr txBox="1"/>
          <p:nvPr/>
        </p:nvSpPr>
        <p:spPr>
          <a:xfrm>
            <a:off x="9964150" y="1824150"/>
            <a:ext cx="7289100" cy="2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Note: In Codespaces we need to configure the Web app to use the custom endpoint URL to connect to: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pic>
        <p:nvPicPr>
          <p:cNvPr id="231" name="Google Shape;2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9925" y="3596500"/>
            <a:ext cx="7140975" cy="2550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p18"/>
          <p:cNvPicPr preferRelativeResize="0"/>
          <p:nvPr/>
        </p:nvPicPr>
        <p:blipFill rotWithShape="1">
          <a:blip r:embed="rId5">
            <a:alphaModFix/>
          </a:blip>
          <a:srcRect b="21582" l="0" r="0" t="46243"/>
          <a:stretch/>
        </p:blipFill>
        <p:spPr>
          <a:xfrm>
            <a:off x="10476225" y="7582655"/>
            <a:ext cx="6508375" cy="1307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77663" y="6406688"/>
            <a:ext cx="7305508" cy="916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18"/>
          <p:cNvSpPr/>
          <p:nvPr/>
        </p:nvSpPr>
        <p:spPr>
          <a:xfrm>
            <a:off x="10543796" y="4944101"/>
            <a:ext cx="994500" cy="495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>
            <a:off x="14949078" y="6789721"/>
            <a:ext cx="1329600" cy="495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/>
        </p:nvSpPr>
        <p:spPr>
          <a:xfrm>
            <a:off x="685800" y="510550"/>
            <a:ext cx="141789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Connecting to AWS from Python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1" name="Google Shape;241;p19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1064175" y="1671750"/>
            <a:ext cx="161091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AWS provides SDKs for various programming languages (Java, 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Go, .NET, 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Node.js, …)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For Python, the official AWS SDK is called </a:t>
            </a:r>
            <a:r>
              <a:rPr b="1" lang="en" sz="3200" u="sng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boto3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(</a:t>
            </a:r>
            <a:r>
              <a:rPr lang="en" sz="3200" u="sng">
                <a:solidFill>
                  <a:schemeClr val="hlink"/>
                </a:solidFill>
                <a:latin typeface="Exo 2 Medium"/>
                <a:ea typeface="Exo 2 Medium"/>
                <a:cs typeface="Exo 2 Medium"/>
                <a:sym typeface="Exo 2 Medium"/>
                <a:hlinkClick r:id="rId3"/>
              </a:rPr>
              <a:t>https://github.com/boto/boto3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)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→ we will see this quite frequently in our sample apps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Simple example of connecting to S3 - listing all buckets and objects: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200" y="5159300"/>
            <a:ext cx="12037600" cy="35727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4" name="Google Shape;244;p19"/>
          <p:cNvSpPr txBox="1"/>
          <p:nvPr/>
        </p:nvSpPr>
        <p:spPr>
          <a:xfrm>
            <a:off x="1216575" y="8894675"/>
            <a:ext cx="91998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8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r</a:t>
            </a:r>
            <a:r>
              <a:rPr lang="en" sz="28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un </a:t>
            </a:r>
            <a:r>
              <a:rPr b="1" lang="en" sz="2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python list_s3_objects.py</a:t>
            </a:r>
            <a:r>
              <a:rPr lang="en" sz="28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in the repo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20"/>
          <p:cNvSpPr txBox="1"/>
          <p:nvPr/>
        </p:nvSpPr>
        <p:spPr>
          <a:xfrm>
            <a:off x="4876500" y="4161375"/>
            <a:ext cx="8535000" cy="16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Sample 1: </a:t>
            </a:r>
            <a:br>
              <a:rPr lang="en" sz="5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</a:br>
            <a:r>
              <a:rPr lang="en" sz="5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Serverless Image Resizer</a:t>
            </a:r>
            <a:endParaRPr sz="56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/>
        </p:nvSpPr>
        <p:spPr>
          <a:xfrm>
            <a:off x="685800" y="510550"/>
            <a:ext cx="96630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Application Architecture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56" name="Google Shape;256;p21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21"/>
          <p:cNvSpPr txBox="1"/>
          <p:nvPr/>
        </p:nvSpPr>
        <p:spPr>
          <a:xfrm>
            <a:off x="832225" y="1976550"/>
            <a:ext cx="5985300" cy="6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Allows to resize images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Upload image files to S3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Triggers a Lambda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Result is put back onto S3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Covers several AWS services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Lambda functions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S3 bucket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SSM parameter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SNS failure notification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Ships with a simple Web UI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pic>
        <p:nvPicPr>
          <p:cNvPr id="258" name="Google Shape;258;p21"/>
          <p:cNvPicPr preferRelativeResize="0"/>
          <p:nvPr/>
        </p:nvPicPr>
        <p:blipFill rotWithShape="1">
          <a:blip r:embed="rId3">
            <a:alphaModFix/>
          </a:blip>
          <a:srcRect b="0" l="0" r="862" t="0"/>
          <a:stretch/>
        </p:blipFill>
        <p:spPr>
          <a:xfrm>
            <a:off x="6913400" y="2072375"/>
            <a:ext cx="11026549" cy="53663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/>
        </p:nvSpPr>
        <p:spPr>
          <a:xfrm>
            <a:off x="685800" y="510550"/>
            <a:ext cx="134523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Agenda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4"/>
          <p:cNvSpPr txBox="1"/>
          <p:nvPr/>
        </p:nvSpPr>
        <p:spPr>
          <a:xfrm>
            <a:off x="1064175" y="1824150"/>
            <a:ext cx="16173000" cy="7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Intro to LocalStack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General background and overview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Basic installation and setup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Developing Python Lambdas and Serverless applications locally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Serverless image resizer sample application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Lambda hot reloading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Integration with Infrastructure-as-Code (IaC)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Developing an AppSync sample with 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CDK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Brief overview of other IaC frameworks (Terraform, Pulumi) with LocalStack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Advanced Topics &amp; Team Collaboration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State sharing via Cloud Pods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Wrap up and outlook on future work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/>
        </p:nvSpPr>
        <p:spPr>
          <a:xfrm>
            <a:off x="685800" y="510550"/>
            <a:ext cx="121587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Installation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64" name="Google Shape;264;p22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22"/>
          <p:cNvSpPr txBox="1"/>
          <p:nvPr/>
        </p:nvSpPr>
        <p:spPr>
          <a:xfrm>
            <a:off x="832225" y="1976550"/>
            <a:ext cx="16661400" cy="6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To install the sample application, we can use the </a:t>
            </a:r>
            <a:r>
              <a:rPr b="1" lang="en" sz="3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bin/deploy.sh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script in </a:t>
            </a:r>
            <a:r>
              <a:rPr b="1" lang="en" sz="3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01-serverless-image-resizer/</a:t>
            </a:r>
            <a:endParaRPr b="1" sz="3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The installation script performs 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the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following 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steps: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Creates </a:t>
            </a: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ba</a:t>
            </a: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sic infr</a:t>
            </a: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astructure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: the S3 bucket, SSM parameters, SNS topics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Creates the </a:t>
            </a: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Lambda functions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for (1) list, (2) presign, and (3) resizing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2" marL="13716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■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Note: the resizer Lambda depends on some image modification libraries (pillow) - for MacOS the build is executed in a Docker container, to avoid compile conflicts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Creates an 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API Gateway 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to expose the Lambdas via an HTTP endpoint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Finally, the script uploads the HTML/JavaScript sources for the WebUI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→ see next slide on how to use the UI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/>
        </p:nvSpPr>
        <p:spPr>
          <a:xfrm>
            <a:off x="685800" y="510550"/>
            <a:ext cx="68070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Resizer Web UI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71" name="Google Shape;271;p23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23"/>
          <p:cNvSpPr txBox="1"/>
          <p:nvPr/>
        </p:nvSpPr>
        <p:spPr>
          <a:xfrm>
            <a:off x="832225" y="1976550"/>
            <a:ext cx="16661400" cy="6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Web UI to upload and resize images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Once the app is deployed, the Web UI is accessible here:</a:t>
            </a: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endParaRPr b="1" sz="3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Locally</a:t>
            </a: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: </a:t>
            </a:r>
            <a:r>
              <a:rPr lang="en" sz="3200" u="sng">
                <a:solidFill>
                  <a:schemeClr val="hlink"/>
                </a:solidFill>
                <a:latin typeface="Exo 2 Medium"/>
                <a:ea typeface="Exo 2 Medium"/>
                <a:cs typeface="Exo 2 Medium"/>
                <a:sym typeface="Exo 2 Medium"/>
                <a:hlinkClick r:id="rId3"/>
              </a:rPr>
              <a:t>http://webapp.s3-website.localhost.localstack.cloud:4566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Codespace: https://&lt;your-space&gt;-4566.preview.app.github.dev/webapp/index.html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pic>
        <p:nvPicPr>
          <p:cNvPr id="273" name="Google Shape;273;p23"/>
          <p:cNvPicPr preferRelativeResize="0"/>
          <p:nvPr/>
        </p:nvPicPr>
        <p:blipFill rotWithShape="1">
          <a:blip r:embed="rId4">
            <a:alphaModFix/>
          </a:blip>
          <a:srcRect b="0" l="0" r="0" t="39268"/>
          <a:stretch/>
        </p:blipFill>
        <p:spPr>
          <a:xfrm>
            <a:off x="1044837" y="2935399"/>
            <a:ext cx="13819873" cy="2934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4" name="Google Shape;274;p23"/>
          <p:cNvPicPr preferRelativeResize="0"/>
          <p:nvPr/>
        </p:nvPicPr>
        <p:blipFill rotWithShape="1">
          <a:blip r:embed="rId5">
            <a:alphaModFix/>
          </a:blip>
          <a:srcRect b="0" l="0" r="30877" t="0"/>
          <a:stretch/>
        </p:blipFill>
        <p:spPr>
          <a:xfrm>
            <a:off x="9955200" y="510550"/>
            <a:ext cx="7616850" cy="4118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/>
        </p:nvSpPr>
        <p:spPr>
          <a:xfrm>
            <a:off x="685800" y="510550"/>
            <a:ext cx="131490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Resizer Web UI - Configuration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0" name="Google Shape;280;p24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24"/>
          <p:cNvSpPr txBox="1"/>
          <p:nvPr/>
        </p:nvSpPr>
        <p:spPr>
          <a:xfrm>
            <a:off x="832225" y="1976550"/>
            <a:ext cx="16661400" cy="5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The Web UI needs to be configured with the . 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Copy the output from these commands: 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Note: For Codespaces, we need to configure slightly different endpoints: 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New"/>
              <a:buChar char="○"/>
            </a:pPr>
            <a:r>
              <a:rPr b="1" lang="en" sz="3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&lt;your-space-port-4566&gt;</a:t>
            </a:r>
            <a:r>
              <a:rPr b="1" lang="en" sz="3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/restapis/presign/dev/_user_request_</a:t>
            </a:r>
            <a:endParaRPr b="1" sz="3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New"/>
              <a:buChar char="○"/>
            </a:pPr>
            <a:r>
              <a:rPr b="1" lang="en" sz="3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&lt;your-space-port-4566&gt;</a:t>
            </a:r>
            <a:r>
              <a:rPr b="1" lang="en" sz="3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/restapis/list/dev/_user_request_</a:t>
            </a:r>
            <a:endParaRPr b="1" sz="3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2" name="Google Shape;282;p24"/>
          <p:cNvSpPr/>
          <p:nvPr/>
        </p:nvSpPr>
        <p:spPr>
          <a:xfrm>
            <a:off x="2202975" y="3334425"/>
            <a:ext cx="13947900" cy="623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awslocal lambda list-function-url-configs --function-name presign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2202975" y="4189650"/>
            <a:ext cx="13947900" cy="623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awslocal lambda list-function-url-configs --function-name list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4" name="Google Shape;2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650" y="7013850"/>
            <a:ext cx="9320755" cy="278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/>
        </p:nvSpPr>
        <p:spPr>
          <a:xfrm>
            <a:off x="685800" y="510550"/>
            <a:ext cx="141789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Lambda Hot Reloading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90" name="Google Shape;290;p25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25"/>
          <p:cNvSpPr txBox="1"/>
          <p:nvPr/>
        </p:nvSpPr>
        <p:spPr>
          <a:xfrm>
            <a:off x="756025" y="1976550"/>
            <a:ext cx="16868100" cy="7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What if we want to make changes to the existing functionality?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With </a:t>
            </a: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hot reloading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, changes are immediately reflected (→ fast feedback cycles!)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We’ll now extend the example and modify the “list” Lambda function: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See the hint in the </a:t>
            </a:r>
            <a:r>
              <a:rPr b="1" lang="en" sz="3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bin/deploy.sh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script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We can now modify the Lambda handler → the result is immediately reflected in the UI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→ see notes in the file </a:t>
            </a:r>
            <a:r>
              <a:rPr b="1" lang="en" sz="3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lambdas/list/handler.py </a:t>
            </a:r>
            <a:endParaRPr b="1" sz="3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2" name="Google Shape;292;p25"/>
          <p:cNvSpPr/>
          <p:nvPr/>
        </p:nvSpPr>
        <p:spPr>
          <a:xfrm>
            <a:off x="2242800" y="5392700"/>
            <a:ext cx="13583700" cy="1593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awslocal lambda update-function-code --function-name list \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27432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--s3-bucket hot-reload --s3-key "$(pwd)/lambdas/list"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3" name="Google Shape;293;p25"/>
          <p:cNvSpPr/>
          <p:nvPr/>
        </p:nvSpPr>
        <p:spPr>
          <a:xfrm>
            <a:off x="5113150" y="6171454"/>
            <a:ext cx="2379600" cy="495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"/>
          <p:cNvSpPr txBox="1"/>
          <p:nvPr/>
        </p:nvSpPr>
        <p:spPr>
          <a:xfrm>
            <a:off x="4090850" y="7128125"/>
            <a:ext cx="4265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200" u="sng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special bucket name</a:t>
            </a:r>
            <a:endParaRPr u="sng"/>
          </a:p>
        </p:txBody>
      </p:sp>
      <p:cxnSp>
        <p:nvCxnSpPr>
          <p:cNvPr id="295" name="Google Shape;295;p25"/>
          <p:cNvCxnSpPr>
            <a:stCxn id="294" idx="0"/>
            <a:endCxn id="293" idx="2"/>
          </p:cNvCxnSpPr>
          <p:nvPr/>
        </p:nvCxnSpPr>
        <p:spPr>
          <a:xfrm flipH="1" rot="10800000">
            <a:off x="6223400" y="6666725"/>
            <a:ext cx="79500" cy="46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25"/>
          <p:cNvSpPr/>
          <p:nvPr/>
        </p:nvSpPr>
        <p:spPr>
          <a:xfrm>
            <a:off x="9253350" y="6171450"/>
            <a:ext cx="4549500" cy="495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"/>
          <p:cNvSpPr txBox="1"/>
          <p:nvPr/>
        </p:nvSpPr>
        <p:spPr>
          <a:xfrm>
            <a:off x="8729850" y="7128125"/>
            <a:ext cx="60459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200" u="sng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absolute path to Lambda code</a:t>
            </a:r>
            <a:endParaRPr u="sng"/>
          </a:p>
        </p:txBody>
      </p:sp>
      <p:cxnSp>
        <p:nvCxnSpPr>
          <p:cNvPr id="298" name="Google Shape;298;p25"/>
          <p:cNvCxnSpPr>
            <a:stCxn id="297" idx="0"/>
            <a:endCxn id="296" idx="2"/>
          </p:cNvCxnSpPr>
          <p:nvPr/>
        </p:nvCxnSpPr>
        <p:spPr>
          <a:xfrm rot="10800000">
            <a:off x="11528100" y="6666725"/>
            <a:ext cx="224700" cy="46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/>
          <p:nvPr/>
        </p:nvSpPr>
        <p:spPr>
          <a:xfrm>
            <a:off x="2896800" y="4161375"/>
            <a:ext cx="12494400" cy="16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Sample 3: </a:t>
            </a:r>
            <a:br>
              <a:rPr lang="en" sz="5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</a:br>
            <a:r>
              <a:rPr lang="en" sz="5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AppSync GraphQL API with CDK</a:t>
            </a:r>
            <a:endParaRPr sz="56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304" name="Google Shape;304;p26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 txBox="1"/>
          <p:nvPr/>
        </p:nvSpPr>
        <p:spPr>
          <a:xfrm>
            <a:off x="685800" y="510550"/>
            <a:ext cx="141789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AWS Cloud Development Kit (CDK)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10" name="Google Shape;310;p27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27"/>
          <p:cNvSpPr txBox="1"/>
          <p:nvPr/>
        </p:nvSpPr>
        <p:spPr>
          <a:xfrm>
            <a:off x="756025" y="1976550"/>
            <a:ext cx="16868100" cy="7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AWS CDK is a popular tool to define your Infrastructure as Code (IaC)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Offers bindings for various programming languages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Python, TypeScript, Go, Java, …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On deployment, CDK programs are compiled into CloudFormation stacks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The CLI tool </a:t>
            </a:r>
            <a:r>
              <a:rPr b="1" lang="en" sz="3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cdklocal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simplifies deploying CDK stacks against LocalStack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 u="sng">
                <a:solidFill>
                  <a:schemeClr val="hlink"/>
                </a:solidFill>
                <a:latin typeface="Exo 2 Medium"/>
                <a:ea typeface="Exo 2 Medium"/>
                <a:cs typeface="Exo 2 Medium"/>
                <a:sym typeface="Exo 2 Medium"/>
                <a:hlinkClick r:id="rId3"/>
              </a:rPr>
              <a:t>https://github.com/localstack/aws-cdk-local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1615" y="4632350"/>
            <a:ext cx="12484773" cy="3303584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"/>
          <p:cNvSpPr txBox="1"/>
          <p:nvPr/>
        </p:nvSpPr>
        <p:spPr>
          <a:xfrm>
            <a:off x="685800" y="510550"/>
            <a:ext cx="157071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Sample Application - AppSync GraphQL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18" name="Google Shape;318;p28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28"/>
          <p:cNvSpPr txBox="1"/>
          <p:nvPr/>
        </p:nvSpPr>
        <p:spPr>
          <a:xfrm>
            <a:off x="756025" y="1976550"/>
            <a:ext cx="8861700" cy="6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CDK script defines resources in Python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Creates an AppSync application: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GraphQL schema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DynamoDB table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RDS database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Resolver mappings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…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Run a GraphQL </a:t>
            </a: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mutation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to add items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Run a GraphQL </a:t>
            </a: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query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to retrieve items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10042850" y="2205150"/>
            <a:ext cx="6814800" cy="4929000"/>
          </a:xfrm>
          <a:prstGeom prst="roundRect">
            <a:avLst>
              <a:gd fmla="val 5993" name="adj"/>
            </a:avLst>
          </a:prstGeom>
          <a:noFill/>
          <a:ln cap="flat" cmpd="sng" w="28575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LocalStack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10446175" y="3409850"/>
            <a:ext cx="2274000" cy="2337300"/>
          </a:xfrm>
          <a:prstGeom prst="roundRect">
            <a:avLst>
              <a:gd fmla="val 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type Query {</a:t>
            </a:r>
            <a:endParaRPr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  ...</a:t>
            </a:r>
            <a:endParaRPr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type Mutation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0" lang="en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  ...</a:t>
            </a:r>
            <a:endParaRPr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14784300" y="4722875"/>
            <a:ext cx="1608600" cy="1008900"/>
          </a:xfrm>
          <a:prstGeom prst="can">
            <a:avLst>
              <a:gd fmla="val 25000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DynamoDB </a:t>
            </a:r>
            <a:b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“items”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8"/>
          <p:cNvSpPr txBox="1"/>
          <p:nvPr/>
        </p:nvSpPr>
        <p:spPr>
          <a:xfrm>
            <a:off x="10841173" y="2566607"/>
            <a:ext cx="1783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GraphQL Schema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8"/>
          <p:cNvSpPr/>
          <p:nvPr/>
        </p:nvSpPr>
        <p:spPr>
          <a:xfrm>
            <a:off x="12259458" y="6038931"/>
            <a:ext cx="2381400" cy="809400"/>
          </a:xfrm>
          <a:prstGeom prst="roundRect">
            <a:avLst>
              <a:gd fmla="val 1638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AppSync API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" name="Google Shape;325;p28"/>
          <p:cNvCxnSpPr>
            <a:stCxn id="324" idx="1"/>
            <a:endCxn id="321" idx="2"/>
          </p:cNvCxnSpPr>
          <p:nvPr/>
        </p:nvCxnSpPr>
        <p:spPr>
          <a:xfrm rot="10800000">
            <a:off x="11583258" y="5747031"/>
            <a:ext cx="676200" cy="696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6" name="Google Shape;326;p28"/>
          <p:cNvCxnSpPr>
            <a:stCxn id="324" idx="0"/>
            <a:endCxn id="322" idx="2"/>
          </p:cNvCxnSpPr>
          <p:nvPr/>
        </p:nvCxnSpPr>
        <p:spPr>
          <a:xfrm flipH="1" rot="10800000">
            <a:off x="13450158" y="5227431"/>
            <a:ext cx="1334100" cy="811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7" name="Google Shape;327;p28"/>
          <p:cNvSpPr txBox="1"/>
          <p:nvPr/>
        </p:nvSpPr>
        <p:spPr>
          <a:xfrm>
            <a:off x="13010375" y="4010400"/>
            <a:ext cx="1459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extract data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8"/>
          <p:cNvSpPr txBox="1"/>
          <p:nvPr/>
        </p:nvSpPr>
        <p:spPr>
          <a:xfrm>
            <a:off x="10477087" y="5971530"/>
            <a:ext cx="16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parse schema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8"/>
          <p:cNvSpPr/>
          <p:nvPr/>
        </p:nvSpPr>
        <p:spPr>
          <a:xfrm>
            <a:off x="12322002" y="7860925"/>
            <a:ext cx="1783800" cy="809400"/>
          </a:xfrm>
          <a:prstGeom prst="roundRect">
            <a:avLst>
              <a:gd fmla="val 1638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0" name="Google Shape;330;p28"/>
          <p:cNvCxnSpPr/>
          <p:nvPr/>
        </p:nvCxnSpPr>
        <p:spPr>
          <a:xfrm rot="10800000">
            <a:off x="12774157" y="6867110"/>
            <a:ext cx="34800" cy="975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1" name="Google Shape;331;p28"/>
          <p:cNvCxnSpPr/>
          <p:nvPr/>
        </p:nvCxnSpPr>
        <p:spPr>
          <a:xfrm>
            <a:off x="13268563" y="6882029"/>
            <a:ext cx="17700" cy="100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2" name="Google Shape;332;p28"/>
          <p:cNvSpPr txBox="1"/>
          <p:nvPr/>
        </p:nvSpPr>
        <p:spPr>
          <a:xfrm>
            <a:off x="10677396" y="7108153"/>
            <a:ext cx="211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send GraphQL query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8"/>
          <p:cNvSpPr txBox="1"/>
          <p:nvPr/>
        </p:nvSpPr>
        <p:spPr>
          <a:xfrm>
            <a:off x="13338800" y="7047650"/>
            <a:ext cx="1100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return result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14688968" y="3232750"/>
            <a:ext cx="1783800" cy="1008900"/>
          </a:xfrm>
          <a:prstGeom prst="can">
            <a:avLst>
              <a:gd fmla="val 25000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/>
              <a:t>RDS Postgres</a:t>
            </a: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“items”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p28"/>
          <p:cNvCxnSpPr>
            <a:stCxn id="324" idx="0"/>
            <a:endCxn id="334" idx="2"/>
          </p:cNvCxnSpPr>
          <p:nvPr/>
        </p:nvCxnSpPr>
        <p:spPr>
          <a:xfrm flipH="1" rot="10800000">
            <a:off x="13450158" y="3737331"/>
            <a:ext cx="1238700" cy="2301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6" name="Google Shape;336;p28"/>
          <p:cNvSpPr/>
          <p:nvPr/>
        </p:nvSpPr>
        <p:spPr>
          <a:xfrm>
            <a:off x="15253802" y="7886850"/>
            <a:ext cx="1783800" cy="809400"/>
          </a:xfrm>
          <a:prstGeom prst="roundRect">
            <a:avLst>
              <a:gd fmla="val 1638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2000"/>
              <a:t>WebSocket</a:t>
            </a:r>
            <a:endParaRPr sz="2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7" name="Google Shape;337;p28"/>
          <p:cNvCxnSpPr>
            <a:stCxn id="324" idx="3"/>
            <a:endCxn id="336" idx="0"/>
          </p:cNvCxnSpPr>
          <p:nvPr/>
        </p:nvCxnSpPr>
        <p:spPr>
          <a:xfrm>
            <a:off x="14640858" y="6443631"/>
            <a:ext cx="1504800" cy="1443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8" name="Google Shape;338;p28"/>
          <p:cNvSpPr txBox="1"/>
          <p:nvPr/>
        </p:nvSpPr>
        <p:spPr>
          <a:xfrm>
            <a:off x="15993250" y="7047650"/>
            <a:ext cx="168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receive</a:t>
            </a:r>
            <a:r>
              <a:rPr lang="en" sz="20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notifications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/>
          <p:nvPr/>
        </p:nvSpPr>
        <p:spPr>
          <a:xfrm>
            <a:off x="685800" y="510550"/>
            <a:ext cx="157071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CDK </a:t>
            </a: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Application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44" name="Google Shape;344;p29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29"/>
          <p:cNvSpPr txBox="1"/>
          <p:nvPr/>
        </p:nvSpPr>
        <p:spPr>
          <a:xfrm>
            <a:off x="756025" y="1824150"/>
            <a:ext cx="11353200" cy="7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CDK script defines resources in a 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declarative way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We use </a:t>
            </a:r>
            <a:r>
              <a:rPr b="1" lang="en" sz="3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cdklocal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for deployment: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Deploy the resources (from </a:t>
            </a:r>
            <a:r>
              <a:rPr b="1" lang="en" sz="3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cdk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dir):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(There’s also a </a:t>
            </a:r>
            <a:r>
              <a:rPr b="1" lang="en" sz="3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target, for convenience:)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pic>
        <p:nvPicPr>
          <p:cNvPr id="346" name="Google Shape;3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7549" y="1144100"/>
            <a:ext cx="8934051" cy="69248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7" name="Google Shape;347;p29"/>
          <p:cNvSpPr/>
          <p:nvPr/>
        </p:nvSpPr>
        <p:spPr>
          <a:xfrm>
            <a:off x="1567000" y="4218775"/>
            <a:ext cx="6494100" cy="623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pip install aws-cdk-local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8" name="Google Shape;348;p29"/>
          <p:cNvSpPr/>
          <p:nvPr/>
        </p:nvSpPr>
        <p:spPr>
          <a:xfrm>
            <a:off x="1567000" y="6259750"/>
            <a:ext cx="5015700" cy="623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cdklocal bootstrap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9" name="Google Shape;349;p29"/>
          <p:cNvSpPr/>
          <p:nvPr/>
        </p:nvSpPr>
        <p:spPr>
          <a:xfrm>
            <a:off x="1567000" y="7114975"/>
            <a:ext cx="5015700" cy="623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cdklocal deploy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29"/>
          <p:cNvSpPr/>
          <p:nvPr/>
        </p:nvSpPr>
        <p:spPr>
          <a:xfrm>
            <a:off x="1671475" y="8965475"/>
            <a:ext cx="5015700" cy="623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make </a:t>
            </a: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deploy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"/>
          <p:cNvSpPr txBox="1"/>
          <p:nvPr/>
        </p:nvSpPr>
        <p:spPr>
          <a:xfrm>
            <a:off x="685800" y="510550"/>
            <a:ext cx="157071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Interacting with the application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56" name="Google Shape;356;p30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30"/>
          <p:cNvSpPr txBox="1"/>
          <p:nvPr/>
        </p:nvSpPr>
        <p:spPr>
          <a:xfrm>
            <a:off x="756025" y="1976550"/>
            <a:ext cx="16832400" cy="51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Once deployed, we can use an HTTP client to interact with 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the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GraphQL API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→ see </a:t>
            </a:r>
            <a:r>
              <a:rPr b="1" lang="en" sz="3200" u="sng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run.sh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script in the repository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Adding items to the DynamoDB (or 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RDS)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table: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Listing items from the 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DynamoDB (or RDS) table: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We can start a WebSocket subscriber in a separate terminal to receive notifications: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825" y="7150375"/>
            <a:ext cx="12228750" cy="204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0"/>
          <p:cNvSpPr/>
          <p:nvPr/>
        </p:nvSpPr>
        <p:spPr>
          <a:xfrm>
            <a:off x="1518025" y="3834351"/>
            <a:ext cx="14644200" cy="1006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curl -d '{"query":"mutation {addPostDDB(id: \"id123\"){id}}"}' \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274319" lvl="0" marL="6400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-H "x-api-key: …" … </a:t>
            </a: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http://localhost:4566/graphql</a:t>
            </a: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/$api_id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0" name="Google Shape;360;p30"/>
          <p:cNvSpPr/>
          <p:nvPr/>
        </p:nvSpPr>
        <p:spPr>
          <a:xfrm>
            <a:off x="3397700" y="3882276"/>
            <a:ext cx="11199000" cy="555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0"/>
          <p:cNvSpPr/>
          <p:nvPr/>
        </p:nvSpPr>
        <p:spPr>
          <a:xfrm>
            <a:off x="1518025" y="5473389"/>
            <a:ext cx="14644200" cy="1006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curl -d '{"query":"</a:t>
            </a: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query</a:t>
            </a: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getPostsDDB </a:t>
            </a: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{id}}"}' \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274319" lvl="0" marL="6400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-H "x-api-key: …" … </a:t>
            </a: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http://localhost:4566/graphql/$api_id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2" name="Google Shape;362;p30"/>
          <p:cNvSpPr/>
          <p:nvPr/>
        </p:nvSpPr>
        <p:spPr>
          <a:xfrm>
            <a:off x="3397700" y="5521326"/>
            <a:ext cx="7974600" cy="555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/>
          <p:nvPr/>
        </p:nvSpPr>
        <p:spPr>
          <a:xfrm>
            <a:off x="4876500" y="4161375"/>
            <a:ext cx="8535000" cy="16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Misc. Integrations &amp; LocalStack in CI Pipelines</a:t>
            </a:r>
            <a:endParaRPr sz="56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368" name="Google Shape;368;p31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/>
        </p:nvSpPr>
        <p:spPr>
          <a:xfrm>
            <a:off x="685800" y="510550"/>
            <a:ext cx="134523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Intro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5"/>
          <p:cNvSpPr txBox="1"/>
          <p:nvPr/>
        </p:nvSpPr>
        <p:spPr>
          <a:xfrm>
            <a:off x="1064175" y="1976550"/>
            <a:ext cx="15978900" cy="5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Quick mini survey: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Do you have experience with AWS cloud?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2" marL="13716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■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→ used it for hobby projects?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2" marL="13716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■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→ use it in a professional setting on a daily basis?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Have you worked with LocalStack before?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Do you have experience 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with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Infrastructure-as-Code tools? (Terraform, CDK, …)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2"/>
          <p:cNvPicPr preferRelativeResize="0"/>
          <p:nvPr/>
        </p:nvPicPr>
        <p:blipFill rotWithShape="1">
          <a:blip r:embed="rId3">
            <a:alphaModFix/>
          </a:blip>
          <a:srcRect b="6294" l="0" r="0" t="6285"/>
          <a:stretch/>
        </p:blipFill>
        <p:spPr>
          <a:xfrm>
            <a:off x="0" y="0"/>
            <a:ext cx="18288000" cy="89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2"/>
          <p:cNvSpPr txBox="1"/>
          <p:nvPr/>
        </p:nvSpPr>
        <p:spPr>
          <a:xfrm>
            <a:off x="685800" y="1245525"/>
            <a:ext cx="5379300" cy="24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Growing Ecosystem</a:t>
            </a:r>
            <a:endParaRPr sz="56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of Integrations</a:t>
            </a:r>
            <a:endParaRPr sz="56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375" name="Google Shape;375;p32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/>
          <p:nvPr/>
        </p:nvSpPr>
        <p:spPr>
          <a:xfrm>
            <a:off x="685800" y="510550"/>
            <a:ext cx="157071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Taking a look at our CI configuration …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81" name="Google Shape;381;p33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33"/>
          <p:cNvSpPr txBox="1"/>
          <p:nvPr/>
        </p:nvSpPr>
        <p:spPr>
          <a:xfrm>
            <a:off x="756025" y="1976550"/>
            <a:ext cx="16832400" cy="6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The Workshop project comes with a simple Github Actions CI 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See 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configuration file under </a:t>
            </a:r>
            <a:r>
              <a:rPr b="1" lang="en" sz="3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.github/workflows/build-test.yml</a:t>
            </a:r>
            <a:br>
              <a:rPr b="1" lang="en" sz="3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Easy to make the switch and promote changes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Local → CI/CD → staging → production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Using LocalStack in CI has several benefits: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Fosters repeatable builds, frequent testing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Full isolation: no resource naming conflicts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Quicker turnaround times (10x faster builds)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Less costs as compared to real cloud resources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…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pic>
        <p:nvPicPr>
          <p:cNvPr id="383" name="Google Shape;3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7838" y="4045175"/>
            <a:ext cx="6909526" cy="42309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 txBox="1"/>
          <p:nvPr/>
        </p:nvSpPr>
        <p:spPr>
          <a:xfrm>
            <a:off x="685800" y="510550"/>
            <a:ext cx="163116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Integration with other IaC Frameworks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89" name="Google Shape;389;p34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34"/>
          <p:cNvSpPr txBox="1"/>
          <p:nvPr/>
        </p:nvSpPr>
        <p:spPr>
          <a:xfrm>
            <a:off x="544700" y="1976550"/>
            <a:ext cx="17219700" cy="5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LocalStack natively supports a number of other IaC and app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lication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dev. frameworks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Terraform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b="1" lang="en" sz="3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tflocal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command-line: </a:t>
            </a:r>
            <a:r>
              <a:rPr lang="en" sz="3200" u="sng">
                <a:solidFill>
                  <a:schemeClr val="hlink"/>
                </a:solidFill>
                <a:latin typeface="Exo 2 Medium"/>
                <a:ea typeface="Exo 2 Medium"/>
                <a:cs typeface="Exo 2 Medium"/>
                <a:sym typeface="Exo 2 Medium"/>
                <a:hlinkClick r:id="rId3"/>
              </a:rPr>
              <a:t>https://github.com/localstack/terraform-local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Pulumi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b="1" lang="en" sz="3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pulumilocal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command-line: </a:t>
            </a:r>
            <a:r>
              <a:rPr lang="en" sz="3200" u="sng">
                <a:solidFill>
                  <a:schemeClr val="hlink"/>
                </a:solidFill>
                <a:latin typeface="Exo 2 Medium"/>
                <a:ea typeface="Exo 2 Medium"/>
                <a:cs typeface="Exo 2 Medium"/>
                <a:sym typeface="Exo 2 Medium"/>
                <a:hlinkClick r:id="rId4"/>
              </a:rPr>
              <a:t>https://github.com/localstack/pulumi-local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Serverless.com Framework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b="1" lang="en" sz="3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serverless-localstack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plugin: </a:t>
            </a:r>
            <a:r>
              <a:rPr lang="en" sz="3100" u="sng">
                <a:solidFill>
                  <a:schemeClr val="hlink"/>
                </a:solidFill>
                <a:latin typeface="Exo 2 Medium"/>
                <a:ea typeface="Exo 2 Medium"/>
                <a:cs typeface="Exo 2 Medium"/>
                <a:sym typeface="Exo 2 Medium"/>
                <a:hlinkClick r:id="rId5"/>
              </a:rPr>
              <a:t>https://github.com/localstack/serverless-localstack</a:t>
            </a:r>
            <a:r>
              <a:rPr lang="en" sz="31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</a:t>
            </a:r>
            <a:endParaRPr sz="31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"/>
          <p:cNvSpPr txBox="1"/>
          <p:nvPr/>
        </p:nvSpPr>
        <p:spPr>
          <a:xfrm>
            <a:off x="4876500" y="4161375"/>
            <a:ext cx="8535000" cy="16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Sample 4: </a:t>
            </a:r>
            <a:br>
              <a:rPr lang="en" sz="5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</a:br>
            <a:r>
              <a:rPr lang="en" sz="5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Cloud Pods &amp; Persistence</a:t>
            </a:r>
            <a:endParaRPr sz="56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396" name="Google Shape;396;p35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/>
          <p:nvPr/>
        </p:nvSpPr>
        <p:spPr>
          <a:xfrm>
            <a:off x="685800" y="510550"/>
            <a:ext cx="115197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State Sharing via Cloud Pods 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02" name="Google Shape;402;p36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36"/>
          <p:cNvSpPr txBox="1"/>
          <p:nvPr/>
        </p:nvSpPr>
        <p:spPr>
          <a:xfrm>
            <a:off x="756025" y="1824150"/>
            <a:ext cx="164331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By default, the 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state in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LocalStack is </a:t>
            </a: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ephemeral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, i.e., not persisted across restarts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Cloud Pods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allow to take a </a:t>
            </a: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persistent snapshot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of the LocalStack application state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→ push it to a server, share it with team members, load it back into the instance, …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pic>
        <p:nvPicPr>
          <p:cNvPr id="404" name="Google Shape;4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625" y="3896290"/>
            <a:ext cx="13306426" cy="5034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"/>
          <p:cNvSpPr txBox="1"/>
          <p:nvPr/>
        </p:nvSpPr>
        <p:spPr>
          <a:xfrm>
            <a:off x="685800" y="510550"/>
            <a:ext cx="164331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Cloud Pods can be stored locally or remotely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10" name="Google Shape;410;p37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37"/>
          <p:cNvSpPr txBox="1"/>
          <p:nvPr/>
        </p:nvSpPr>
        <p:spPr>
          <a:xfrm>
            <a:off x="756025" y="1824150"/>
            <a:ext cx="16433100" cy="6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First, let’s create some resources - S3 buckets, SQS queues, …: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We can then store the state to a local cloud pod file: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Now - let’s restart the LocalStack instance, and load the state back in: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1960050" y="2587500"/>
            <a:ext cx="12186900" cy="140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awslocal s3 mb s3://test-bucket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awslocal sqs </a:t>
            </a:r>
            <a:r>
              <a:rPr b="1" lang="en" sz="2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create-queue –-queue-name q1</a:t>
            </a:r>
            <a:endParaRPr b="1" sz="2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awslocal cognito-idp create-user-pool --pool-name p1</a:t>
            </a:r>
            <a:endParaRPr b="1" sz="2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1960050" y="5143500"/>
            <a:ext cx="12186900" cy="919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localstack pod save file://my-cloud-pod.zip</a:t>
            </a:r>
            <a:endParaRPr b="1" sz="2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1960050" y="7691925"/>
            <a:ext cx="12186900" cy="919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localstack pod load file://my-cloud-pod.zip</a:t>
            </a:r>
            <a:endParaRPr b="1" sz="2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5" name="Google Shape;415;p37"/>
          <p:cNvSpPr/>
          <p:nvPr/>
        </p:nvSpPr>
        <p:spPr>
          <a:xfrm>
            <a:off x="5166274" y="5325450"/>
            <a:ext cx="1100700" cy="611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5182199" y="7877922"/>
            <a:ext cx="1100700" cy="611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8"/>
          <p:cNvSpPr txBox="1"/>
          <p:nvPr/>
        </p:nvSpPr>
        <p:spPr>
          <a:xfrm>
            <a:off x="685800" y="510550"/>
            <a:ext cx="164073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Remote: Let’s store and share some state!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22" name="Google Shape;422;p38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38"/>
          <p:cNvSpPr txBox="1"/>
          <p:nvPr/>
        </p:nvSpPr>
        <p:spPr>
          <a:xfrm>
            <a:off x="756025" y="1824150"/>
            <a:ext cx="16433100" cy="7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First, create an S3 bucket and add some files to it: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Make sure your CLI and Web app are signed in using: 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Choose a sufficiently random name, then save a cloud pod: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Browse the existing cloud pods in the Web application, then inject one!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 u="sng">
                <a:solidFill>
                  <a:schemeClr val="hlink"/>
                </a:solidFill>
                <a:latin typeface="Exo 2 Medium"/>
                <a:ea typeface="Exo 2 Medium"/>
                <a:cs typeface="Exo 2 Medium"/>
                <a:sym typeface="Exo 2 Medium"/>
                <a:hlinkClick r:id="rId3"/>
              </a:rPr>
              <a:t>https://app.localstack.cloud/pods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This way you can see the resources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and files from your colleagues!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sp>
        <p:nvSpPr>
          <p:cNvPr id="424" name="Google Shape;424;p38"/>
          <p:cNvSpPr/>
          <p:nvPr/>
        </p:nvSpPr>
        <p:spPr>
          <a:xfrm>
            <a:off x="11956800" y="3620875"/>
            <a:ext cx="4861200" cy="623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demo@localstack.cloud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5" name="Google Shape;425;p38"/>
          <p:cNvSpPr/>
          <p:nvPr/>
        </p:nvSpPr>
        <p:spPr>
          <a:xfrm>
            <a:off x="11956806" y="4409050"/>
            <a:ext cx="4861200" cy="623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EuroPython23!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6" name="Google Shape;426;p38"/>
          <p:cNvSpPr/>
          <p:nvPr/>
        </p:nvSpPr>
        <p:spPr>
          <a:xfrm>
            <a:off x="1504175" y="2587500"/>
            <a:ext cx="10015500" cy="1123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awslocal s3 mb s3://test-bucket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awslocal s3 cp local-file.png </a:t>
            </a:r>
            <a:r>
              <a:rPr b="1" lang="en" sz="2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s3://test-bucket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7" name="Google Shape;427;p38"/>
          <p:cNvSpPr/>
          <p:nvPr/>
        </p:nvSpPr>
        <p:spPr>
          <a:xfrm>
            <a:off x="2018550" y="5722050"/>
            <a:ext cx="7428000" cy="623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urier New"/>
                <a:ea typeface="Courier New"/>
                <a:cs typeface="Courier New"/>
                <a:sym typeface="Courier New"/>
              </a:rPr>
              <a:t>localstack pod save my-pod-512398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28" name="Google Shape;4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7450" y="6220738"/>
            <a:ext cx="1935750" cy="250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5250" y="7411025"/>
            <a:ext cx="6142799" cy="15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8"/>
          <p:cNvSpPr/>
          <p:nvPr/>
        </p:nvSpPr>
        <p:spPr>
          <a:xfrm>
            <a:off x="15267625" y="7549925"/>
            <a:ext cx="1100700" cy="416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"/>
          <p:cNvSpPr txBox="1"/>
          <p:nvPr/>
        </p:nvSpPr>
        <p:spPr>
          <a:xfrm>
            <a:off x="7082100" y="4624600"/>
            <a:ext cx="41238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Wrap Up</a:t>
            </a:r>
            <a:endParaRPr sz="56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436" name="Google Shape;436;p39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0"/>
          <p:cNvSpPr txBox="1"/>
          <p:nvPr/>
        </p:nvSpPr>
        <p:spPr>
          <a:xfrm>
            <a:off x="685800" y="510550"/>
            <a:ext cx="141789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Summary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42" name="Google Shape;442;p40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" name="Google Shape;443;p40"/>
          <p:cNvSpPr txBox="1"/>
          <p:nvPr/>
        </p:nvSpPr>
        <p:spPr>
          <a:xfrm>
            <a:off x="608600" y="1976550"/>
            <a:ext cx="17171400" cy="6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In this tutorial, we’ve learned how to: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Install &amp; configure LocalStack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2" marL="13716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■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On your 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your local machine, in Codespaces, and in your CI pipeline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How to 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develop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and test AWS serverless applications fully locally 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2" marL="13716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■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→ Lambda hot reloading helps speed up the local feedback cycles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How to seamlessly integrate IaC frameworks across local &amp; CI/CD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2" marL="13716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■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Repeatability is key - spinning up sandbox environments to </a:t>
            </a:r>
            <a:r>
              <a:rPr b="1" lang="en" sz="3200" u="sng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foster frequent testing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We’ve peeked into some advanced features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Cloud Pods for state sharing - opens up new possibilities for team collaboration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LocalStack integrations - various tools across the SDLC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1"/>
          <p:cNvSpPr txBox="1"/>
          <p:nvPr/>
        </p:nvSpPr>
        <p:spPr>
          <a:xfrm>
            <a:off x="685800" y="434350"/>
            <a:ext cx="141789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Exciting Features in the Pipeline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49" name="Google Shape;449;p41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41"/>
          <p:cNvSpPr txBox="1"/>
          <p:nvPr/>
        </p:nvSpPr>
        <p:spPr>
          <a:xfrm>
            <a:off x="558300" y="1742650"/>
            <a:ext cx="17171400" cy="80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Char char="●"/>
            </a:pPr>
            <a:r>
              <a:rPr b="1" lang="en"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LocalStack Extensions</a:t>
            </a:r>
            <a:endParaRPr b="1" sz="30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4191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 Medium"/>
              <a:buChar char="○"/>
            </a:pPr>
            <a:r>
              <a:rPr lang="en" sz="30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Mechanism to plug in additional functionality into LocalStack</a:t>
            </a:r>
            <a:endParaRPr sz="30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191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 Medium"/>
              <a:buChar char="○"/>
            </a:pPr>
            <a:r>
              <a:rPr lang="en" sz="30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Several core use cases: fault injection, time simulation, hybrid setups (AWS proxy), etc</a:t>
            </a:r>
            <a:br>
              <a:rPr lang="en" sz="30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15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191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Char char="●"/>
            </a:pPr>
            <a:r>
              <a:rPr b="1" lang="en"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IAM Live Policy Generation</a:t>
            </a:r>
            <a:endParaRPr b="1" sz="30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4191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 Medium"/>
              <a:buChar char="○"/>
            </a:pPr>
            <a:r>
              <a:rPr lang="en" sz="30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IAM can be a major pain point when working with AWS</a:t>
            </a:r>
            <a:endParaRPr sz="30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191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 Medium"/>
              <a:buChar char="○"/>
            </a:pPr>
            <a:r>
              <a:rPr lang="en" sz="30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We’re working on fully automated policy generation (based on observed user requests)</a:t>
            </a:r>
            <a:br>
              <a:rPr lang="en" sz="30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15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191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Char char="●"/>
            </a:pPr>
            <a:r>
              <a:rPr b="1" lang="en"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Ephemeral LocalStack Cloud Sandboxes</a:t>
            </a:r>
            <a:endParaRPr b="1" sz="30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4191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 Medium"/>
              <a:buChar char="○"/>
            </a:pPr>
            <a:r>
              <a:rPr lang="en" sz="30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“</a:t>
            </a:r>
            <a:r>
              <a:rPr lang="en" sz="30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1-click deploy” of a LocalStack instance that runs in a temporary remote instance</a:t>
            </a:r>
            <a:endParaRPr sz="30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191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 Medium"/>
              <a:buChar char="○"/>
            </a:pPr>
            <a:r>
              <a:rPr lang="en" sz="30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→ can be used to create preview environments of applications </a:t>
            </a:r>
            <a:br>
              <a:rPr lang="en" sz="30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15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191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Char char="●"/>
            </a:pPr>
            <a:r>
              <a:rPr b="1" lang="en"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Deeper integration of Cloud Pods &amp; Stack Insights with CI builds</a:t>
            </a:r>
            <a:endParaRPr b="1" sz="30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4191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 Medium"/>
              <a:buChar char="○"/>
            </a:pPr>
            <a:r>
              <a:rPr lang="en" sz="30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→ providing insights and facilitate debugging</a:t>
            </a:r>
            <a:endParaRPr sz="30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457200" lvl="0" marL="13716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… and much more!</a:t>
            </a:r>
            <a:endParaRPr b="1" sz="30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/>
        </p:nvSpPr>
        <p:spPr>
          <a:xfrm>
            <a:off x="685800" y="510550"/>
            <a:ext cx="154989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Some downloading in the background… :) 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6"/>
          <p:cNvSpPr txBox="1"/>
          <p:nvPr/>
        </p:nvSpPr>
        <p:spPr>
          <a:xfrm>
            <a:off x="1064175" y="1976550"/>
            <a:ext cx="159789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3451500" y="5110425"/>
            <a:ext cx="9967500" cy="1114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Courier New"/>
                <a:ea typeface="Courier New"/>
                <a:cs typeface="Courier New"/>
                <a:sym typeface="Courier New"/>
              </a:rPr>
              <a:t>docker pull localstack/localstack-pro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1064175" y="2629050"/>
            <a:ext cx="136851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Before we continue with a short intro…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IF you have Docker installed locally, you can start pulling this image: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sp>
        <p:nvSpPr>
          <p:cNvPr id="52" name="Google Shape;52;p6"/>
          <p:cNvSpPr/>
          <p:nvPr/>
        </p:nvSpPr>
        <p:spPr>
          <a:xfrm>
            <a:off x="3451500" y="6583475"/>
            <a:ext cx="9967500" cy="1114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Courier New"/>
                <a:ea typeface="Courier New"/>
                <a:cs typeface="Courier New"/>
                <a:sym typeface="Courier New"/>
              </a:rPr>
              <a:t>pip install 'awscli-local[ver1]'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3381775" y="8124125"/>
            <a:ext cx="9967500" cy="1114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Courier New"/>
                <a:ea typeface="Courier New"/>
                <a:cs typeface="Courier New"/>
                <a:sym typeface="Courier New"/>
              </a:rPr>
              <a:t>pip install 'awscli-local[ver1]'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 txBox="1"/>
          <p:nvPr/>
        </p:nvSpPr>
        <p:spPr>
          <a:xfrm>
            <a:off x="685800" y="434350"/>
            <a:ext cx="141789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Docs &amp; Developer Hub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56" name="Google Shape;456;p42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" name="Google Shape;457;p42"/>
          <p:cNvSpPr txBox="1"/>
          <p:nvPr/>
        </p:nvSpPr>
        <p:spPr>
          <a:xfrm>
            <a:off x="558300" y="1742650"/>
            <a:ext cx="171714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Char char="●"/>
            </a:pPr>
            <a:r>
              <a:rPr b="1" lang="en"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Docs: </a:t>
            </a:r>
            <a:r>
              <a:rPr lang="en" sz="30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Detailed list of services, config options, service coverage, etc</a:t>
            </a:r>
            <a:endParaRPr sz="30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191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Char char="●"/>
            </a:pPr>
            <a:r>
              <a:rPr b="1" lang="en"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Developer Hub: </a:t>
            </a:r>
            <a:r>
              <a:rPr lang="en" sz="30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Curated list of sample applications</a:t>
            </a:r>
            <a:endParaRPr sz="30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19100" lvl="1" marL="9144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000"/>
              <a:buFont typeface="Exo 2 Medium"/>
              <a:buChar char="○"/>
            </a:pPr>
            <a:r>
              <a:rPr lang="en" sz="3000" u="sng">
                <a:solidFill>
                  <a:schemeClr val="hlink"/>
                </a:solidFill>
                <a:latin typeface="Exo 2 Medium"/>
                <a:ea typeface="Exo 2 Medium"/>
                <a:cs typeface="Exo 2 Medium"/>
                <a:sym typeface="Exo 2 Medium"/>
                <a:hlinkClick r:id="rId3"/>
              </a:rPr>
              <a:t>https://docs.localstack.cloud/applications</a:t>
            </a:r>
            <a:r>
              <a:rPr lang="en" sz="30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</a:t>
            </a:r>
            <a:endParaRPr b="1" sz="30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458" name="Google Shape;4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2975" y="3576250"/>
            <a:ext cx="13882026" cy="5776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"/>
          <p:cNvSpPr txBox="1"/>
          <p:nvPr/>
        </p:nvSpPr>
        <p:spPr>
          <a:xfrm>
            <a:off x="685800" y="434350"/>
            <a:ext cx="141789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 Little Promo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4" name="Google Shape;464;p43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5" name="Google Shape;465;p43"/>
          <p:cNvSpPr txBox="1"/>
          <p:nvPr/>
        </p:nvSpPr>
        <p:spPr>
          <a:xfrm>
            <a:off x="558300" y="2047450"/>
            <a:ext cx="15960000" cy="54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Exo 2"/>
              <a:buChar char="●"/>
            </a:pPr>
            <a:r>
              <a:rPr b="1" lang="en" sz="34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Use the QR Code to get 3 months of LocalStack Pro for free!</a:t>
            </a:r>
            <a:endParaRPr b="1" sz="34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444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Exo 2 Medium"/>
              <a:buChar char="○"/>
            </a:pPr>
            <a:r>
              <a:rPr lang="en" sz="3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Also: Please reach out to us if you’d like a </a:t>
            </a:r>
            <a:br>
              <a:rPr lang="en" sz="3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r>
              <a:rPr lang="en" sz="3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deep-dive demo for your team 💻</a:t>
            </a:r>
            <a:endParaRPr sz="34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Exo 2"/>
              <a:buChar char="●"/>
            </a:pPr>
            <a:r>
              <a:rPr b="1" lang="en" sz="34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We’d love to have you in our community:</a:t>
            </a:r>
            <a:endParaRPr b="1" sz="34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444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Exo 2 Medium"/>
              <a:buChar char="○"/>
            </a:pPr>
            <a:r>
              <a:rPr lang="en" sz="3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Slack Community: </a:t>
            </a:r>
            <a:r>
              <a:rPr lang="en" sz="3400" u="sng">
                <a:solidFill>
                  <a:schemeClr val="hlink"/>
                </a:solidFill>
                <a:latin typeface="Exo 2 Medium"/>
                <a:ea typeface="Exo 2 Medium"/>
                <a:cs typeface="Exo 2 Medium"/>
                <a:sym typeface="Exo 2 Medium"/>
                <a:hlinkClick r:id="rId3"/>
              </a:rPr>
              <a:t>https://slack.localstack.cloud</a:t>
            </a:r>
            <a:r>
              <a:rPr lang="en" sz="3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</a:t>
            </a:r>
            <a:endParaRPr sz="34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44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Exo 2 Medium"/>
              <a:buChar char="○"/>
            </a:pPr>
            <a:r>
              <a:rPr lang="en" sz="3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Monthly Meetups (online): </a:t>
            </a:r>
            <a:r>
              <a:rPr lang="en" sz="3400" u="sng">
                <a:solidFill>
                  <a:schemeClr val="accent5"/>
                </a:solidFill>
                <a:latin typeface="Exo 2 Medium"/>
                <a:ea typeface="Exo 2 Medium"/>
                <a:cs typeface="Exo 2 Medium"/>
                <a:sym typeface="Exo 2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https://meetup.com/localstack-community</a:t>
            </a:r>
            <a:r>
              <a:rPr lang="en" sz="3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</a:t>
            </a:r>
            <a:endParaRPr sz="34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44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Exo 2 Medium"/>
              <a:buChar char="○"/>
            </a:pPr>
            <a:r>
              <a:rPr lang="en" sz="3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Discuss Forum: </a:t>
            </a:r>
            <a:r>
              <a:rPr lang="en" sz="3400" u="sng">
                <a:solidFill>
                  <a:schemeClr val="hlink"/>
                </a:solidFill>
                <a:latin typeface="Exo 2 Medium"/>
                <a:ea typeface="Exo 2 Medium"/>
                <a:cs typeface="Exo 2 Medium"/>
                <a:sym typeface="Exo 2 Medium"/>
                <a:hlinkClick r:id="rId5"/>
              </a:rPr>
              <a:t>https://discuss.localstack.cloud</a:t>
            </a:r>
            <a:r>
              <a:rPr lang="en" sz="3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</a:t>
            </a:r>
            <a:endParaRPr sz="34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44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Exo 2 Medium"/>
              <a:buChar char="○"/>
            </a:pPr>
            <a:r>
              <a:rPr lang="en" sz="3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Github: </a:t>
            </a:r>
            <a:r>
              <a:rPr lang="en" sz="3400" u="sng">
                <a:solidFill>
                  <a:schemeClr val="hlink"/>
                </a:solidFill>
                <a:latin typeface="Exo 2 Medium"/>
                <a:ea typeface="Exo 2 Medium"/>
                <a:cs typeface="Exo 2 Medium"/>
                <a:sym typeface="Exo 2 Medium"/>
                <a:hlinkClick r:id="rId6"/>
              </a:rPr>
              <a:t>https://github.com/localstack/localstack</a:t>
            </a:r>
            <a:r>
              <a:rPr lang="en" sz="3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</a:t>
            </a:r>
            <a:endParaRPr sz="34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pic>
        <p:nvPicPr>
          <p:cNvPr id="466" name="Google Shape;46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63563" y="2047450"/>
            <a:ext cx="2744426" cy="274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2550" y="7885826"/>
            <a:ext cx="10975452" cy="22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3"/>
          <p:cNvSpPr txBox="1"/>
          <p:nvPr/>
        </p:nvSpPr>
        <p:spPr>
          <a:xfrm>
            <a:off x="1177075" y="7962025"/>
            <a:ext cx="45468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Exo 2 Medium"/>
              <a:buChar char="●"/>
            </a:pPr>
            <a:r>
              <a:rPr b="1" lang="en" sz="34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Check out this talk</a:t>
            </a:r>
            <a:br>
              <a:rPr b="1" lang="en" sz="34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b="1" lang="en" sz="34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to learn about the </a:t>
            </a:r>
            <a:br>
              <a:rPr b="1" lang="en" sz="34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b="1" lang="en" sz="34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internals of LS!! →</a:t>
            </a:r>
            <a:endParaRPr b="1"/>
          </a:p>
        </p:txBody>
      </p:sp>
      <p:sp>
        <p:nvSpPr>
          <p:cNvPr id="469" name="Google Shape;469;p43"/>
          <p:cNvSpPr txBox="1"/>
          <p:nvPr/>
        </p:nvSpPr>
        <p:spPr>
          <a:xfrm>
            <a:off x="9253350" y="8769500"/>
            <a:ext cx="713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>
                <a:solidFill>
                  <a:schemeClr val="hlink"/>
                </a:solidFill>
                <a:hlinkClick r:id="rId9"/>
              </a:rPr>
              <a:t>https://ep2023.europython.eu/session/</a:t>
            </a:r>
            <a:br>
              <a:rPr lang="en" sz="2700" u="sng">
                <a:solidFill>
                  <a:schemeClr val="hlink"/>
                </a:solidFill>
                <a:hlinkClick r:id="rId10"/>
              </a:rPr>
            </a:br>
            <a:r>
              <a:rPr lang="en" sz="2700" u="sng">
                <a:solidFill>
                  <a:schemeClr val="hlink"/>
                </a:solidFill>
                <a:hlinkClick r:id="rId11"/>
              </a:rPr>
              <a:t>how-localstack-is-recreating-aws-with-python</a:t>
            </a:r>
            <a:r>
              <a:rPr lang="en" sz="2700"/>
              <a:t> </a:t>
            </a:r>
            <a:endParaRPr sz="27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4"/>
          <p:cNvSpPr txBox="1"/>
          <p:nvPr/>
        </p:nvSpPr>
        <p:spPr>
          <a:xfrm>
            <a:off x="7082100" y="4624600"/>
            <a:ext cx="41238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Backup</a:t>
            </a:r>
            <a:endParaRPr sz="56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475" name="Google Shape;475;p44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/>
          <p:nvPr/>
        </p:nvSpPr>
        <p:spPr>
          <a:xfrm>
            <a:off x="3738450" y="4193325"/>
            <a:ext cx="10811100" cy="16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Sample 4: </a:t>
            </a:r>
            <a:br>
              <a:rPr lang="en" sz="5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</a:br>
            <a:r>
              <a:rPr lang="en" sz="5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Athena SQL queries over S3 files</a:t>
            </a:r>
            <a:endParaRPr sz="56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481" name="Google Shape;481;p45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 txBox="1"/>
          <p:nvPr/>
        </p:nvSpPr>
        <p:spPr>
          <a:xfrm>
            <a:off x="685800" y="510550"/>
            <a:ext cx="115836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Athena SQL Queries over S3 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87" name="Google Shape;487;p46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46"/>
          <p:cNvSpPr txBox="1"/>
          <p:nvPr/>
        </p:nvSpPr>
        <p:spPr>
          <a:xfrm>
            <a:off x="608600" y="1976550"/>
            <a:ext cx="171714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Following the steps in this sample application: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 u="sng">
                <a:solidFill>
                  <a:schemeClr val="hlink"/>
                </a:solidFill>
                <a:latin typeface="Exo 2 Medium"/>
                <a:ea typeface="Exo 2 Medium"/>
                <a:cs typeface="Exo 2 Medium"/>
                <a:sym typeface="Exo 2 Medium"/>
                <a:hlinkClick r:id="rId3"/>
              </a:rPr>
              <a:t>https://github.com/localstack-samples/sample-query-data-s3-athena-glue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7"/>
          <p:cNvSpPr txBox="1"/>
          <p:nvPr/>
        </p:nvSpPr>
        <p:spPr>
          <a:xfrm>
            <a:off x="541500" y="510550"/>
            <a:ext cx="135966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LocalStack Architecture Overview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94" name="Google Shape;494;p47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5" name="Google Shape;495;p47"/>
          <p:cNvSpPr txBox="1"/>
          <p:nvPr/>
        </p:nvSpPr>
        <p:spPr>
          <a:xfrm>
            <a:off x="766750" y="2291100"/>
            <a:ext cx="8268000" cy="6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8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Exo 2 Medium"/>
              <a:buChar char="●"/>
            </a:pPr>
            <a:r>
              <a:rPr lang="en" sz="33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Mini cloud operating system</a:t>
            </a:r>
            <a:endParaRPr sz="33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815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Exo 2 Medium"/>
              <a:buChar char="○"/>
            </a:pPr>
            <a:r>
              <a:rPr lang="en" sz="33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Process management</a:t>
            </a:r>
            <a:endParaRPr sz="33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815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Exo 2 Medium"/>
              <a:buChar char="○"/>
            </a:pPr>
            <a:r>
              <a:rPr lang="en" sz="33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File system abstractions</a:t>
            </a:r>
            <a:endParaRPr sz="33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815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Exo 2 Medium"/>
              <a:buChar char="○"/>
            </a:pPr>
            <a:r>
              <a:rPr lang="en" sz="33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Event processing</a:t>
            </a:r>
            <a:endParaRPr sz="33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815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Exo 2 Medium"/>
              <a:buChar char="○"/>
            </a:pPr>
            <a:r>
              <a:rPr lang="en" sz="33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Schedulers</a:t>
            </a:r>
            <a:endParaRPr sz="33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815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Exo 2 Medium"/>
              <a:buChar char="○"/>
            </a:pPr>
            <a:r>
              <a:rPr lang="en" sz="33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Inter-service communication</a:t>
            </a:r>
            <a:endParaRPr sz="33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815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Exo 2 Medium"/>
              <a:buChar char="○"/>
            </a:pPr>
            <a:r>
              <a:rPr lang="en" sz="33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Log management</a:t>
            </a:r>
            <a:endParaRPr sz="33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815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Exo 2 Medium"/>
              <a:buChar char="○"/>
            </a:pPr>
            <a:r>
              <a:rPr lang="en" sz="33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…</a:t>
            </a:r>
            <a:endParaRPr sz="33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815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300"/>
              <a:buFont typeface="Exo 2 Medium"/>
              <a:buChar char="●"/>
            </a:pPr>
            <a:r>
              <a:rPr lang="en" sz="33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Main design goals: lightweight, easy-to-use, cross-platform compatible</a:t>
            </a:r>
            <a:endParaRPr sz="33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pic>
        <p:nvPicPr>
          <p:cNvPr id="496" name="Google Shape;4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3351" y="2052372"/>
            <a:ext cx="8268000" cy="708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8"/>
          <p:cNvSpPr txBox="1"/>
          <p:nvPr/>
        </p:nvSpPr>
        <p:spPr>
          <a:xfrm>
            <a:off x="541500" y="510550"/>
            <a:ext cx="157533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LocalStack Enterprise - Cloud Pods Storage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02" name="Google Shape;502;p48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48"/>
          <p:cNvSpPr txBox="1"/>
          <p:nvPr/>
        </p:nvSpPr>
        <p:spPr>
          <a:xfrm>
            <a:off x="685800" y="2519700"/>
            <a:ext cx="8349000" cy="6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●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Convenient use of </a:t>
            </a:r>
            <a:r>
              <a:rPr b="1" lang="en" sz="2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Cloud Pods</a:t>
            </a: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</a:t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Taking a snapshot of the state of a LocalStack instance</a:t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Storing and versioning in managed storage</a:t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Facilitates </a:t>
            </a:r>
            <a:r>
              <a:rPr b="1" lang="en" sz="2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team collaboration</a:t>
            </a:r>
            <a:endParaRPr b="1" sz="2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xo 2 Medium"/>
              <a:buChar char="●"/>
            </a:pPr>
            <a:r>
              <a:rPr lang="en" sz="2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Secure Managed Storage</a:t>
            </a:r>
            <a:endParaRPr sz="24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Secure encrypted storage buckets per customer</a:t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Up to 5GB storage per user included</a:t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xo 2 Medium"/>
              <a:buChar char="●"/>
            </a:pPr>
            <a:r>
              <a:rPr lang="en" sz="2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Alternative storage backends available for on-prem</a:t>
            </a:r>
            <a:endParaRPr sz="24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E.g., OCI registries, FTP servers, git repos</a:t>
            </a:r>
            <a:b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xo 2 Medium"/>
              <a:buChar char="●"/>
            </a:pPr>
            <a:r>
              <a:rPr lang="en" sz="2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Easy sharing within the team</a:t>
            </a:r>
            <a:endParaRPr sz="24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Enable organization-wide access to pods</a:t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Browse and inject pods directly from the Web app</a:t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pic>
        <p:nvPicPr>
          <p:cNvPr id="504" name="Google Shape;5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1275" y="1828350"/>
            <a:ext cx="6172474" cy="3806554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8"/>
          <p:cNvSpPr txBox="1"/>
          <p:nvPr/>
        </p:nvSpPr>
        <p:spPr>
          <a:xfrm>
            <a:off x="766750" y="1742650"/>
            <a:ext cx="81540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Exo 2 Medium"/>
                <a:ea typeface="Exo 2 Medium"/>
                <a:cs typeface="Exo 2 Medium"/>
                <a:sym typeface="Exo 2 Medium"/>
                <a:hlinkClick r:id="rId4"/>
              </a:rPr>
              <a:t>https://docs.localstack.cloud/user-guide/tools/cloud-pods</a:t>
            </a: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</a:t>
            </a:r>
            <a:endParaRPr/>
          </a:p>
        </p:txBody>
      </p:sp>
      <p:pic>
        <p:nvPicPr>
          <p:cNvPr id="506" name="Google Shape;506;p48"/>
          <p:cNvPicPr preferRelativeResize="0"/>
          <p:nvPr/>
        </p:nvPicPr>
        <p:blipFill rotWithShape="1">
          <a:blip r:embed="rId5">
            <a:alphaModFix/>
          </a:blip>
          <a:srcRect b="0" l="1370" r="1448" t="0"/>
          <a:stretch/>
        </p:blipFill>
        <p:spPr>
          <a:xfrm>
            <a:off x="8723175" y="5900575"/>
            <a:ext cx="9424425" cy="324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9"/>
          <p:cNvSpPr txBox="1"/>
          <p:nvPr/>
        </p:nvSpPr>
        <p:spPr>
          <a:xfrm>
            <a:off x="541500" y="510550"/>
            <a:ext cx="157533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LocalStack Enterprise - Stack Insights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2" name="Google Shape;512;p49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49"/>
          <p:cNvSpPr txBox="1"/>
          <p:nvPr/>
        </p:nvSpPr>
        <p:spPr>
          <a:xfrm>
            <a:off x="766750" y="2519700"/>
            <a:ext cx="8268000" cy="15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●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Inspect the </a:t>
            </a: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current and historical state of </a:t>
            </a:r>
            <a:b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LocalStack instances</a:t>
            </a:r>
            <a:b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Font typeface="Exo 2 Medium"/>
              <a:buChar char="●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Fine-grained access insights and debug logs</a:t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pic>
        <p:nvPicPr>
          <p:cNvPr id="514" name="Google Shape;5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025" y="1999200"/>
            <a:ext cx="9140580" cy="65060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5" name="Google Shape;51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75" y="5143500"/>
            <a:ext cx="9315000" cy="36912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0"/>
          <p:cNvSpPr txBox="1"/>
          <p:nvPr/>
        </p:nvSpPr>
        <p:spPr>
          <a:xfrm>
            <a:off x="541500" y="510550"/>
            <a:ext cx="157533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LocalStack Enterprise - Desktop App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21" name="Google Shape;521;p50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50"/>
          <p:cNvSpPr txBox="1"/>
          <p:nvPr/>
        </p:nvSpPr>
        <p:spPr>
          <a:xfrm>
            <a:off x="766750" y="2519700"/>
            <a:ext cx="8268000" cy="52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xo 2 Medium"/>
              <a:buChar char="●"/>
            </a:pPr>
            <a:r>
              <a:rPr lang="en" sz="2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Manage LocalStack instances </a:t>
            </a:r>
            <a:endParaRPr sz="24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Starting/stopping/monitoring Docker containers</a:t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Control local or remote instances</a:t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xo 2 Medium"/>
              <a:buChar char="●"/>
            </a:pPr>
            <a:r>
              <a:rPr lang="en" sz="2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Resource Browser</a:t>
            </a:r>
            <a:endParaRPr sz="24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Simplified version of the AWS Console, running locally</a:t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Browse resources locally</a:t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Manage S3 buckets, Lambda functions, DynamoDB tables, etc</a:t>
            </a:r>
            <a:b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xo 2 Medium"/>
              <a:buChar char="●"/>
            </a:pPr>
            <a:r>
              <a:rPr lang="en" sz="2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Convenient Desktop app for local/offline use</a:t>
            </a:r>
            <a:endParaRPr sz="24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Alternative to our hosted Web application</a:t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pic>
        <p:nvPicPr>
          <p:cNvPr id="523" name="Google Shape;5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7150" y="1895050"/>
            <a:ext cx="8948450" cy="419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0850" y="6240074"/>
            <a:ext cx="6244950" cy="290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1"/>
          <p:cNvSpPr txBox="1"/>
          <p:nvPr/>
        </p:nvSpPr>
        <p:spPr>
          <a:xfrm>
            <a:off x="541500" y="510550"/>
            <a:ext cx="135966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LocalStack Enterprise - SSO Support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30" name="Google Shape;530;p51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1" name="Google Shape;5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0062" y="1965100"/>
            <a:ext cx="6637974" cy="4404201"/>
          </a:xfrm>
          <a:prstGeom prst="rect">
            <a:avLst/>
          </a:prstGeom>
          <a:noFill/>
          <a:ln cap="flat" cmpd="sng" w="19050">
            <a:solidFill>
              <a:srgbClr val="E2E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2" name="Google Shape;532;p51"/>
          <p:cNvSpPr txBox="1"/>
          <p:nvPr/>
        </p:nvSpPr>
        <p:spPr>
          <a:xfrm>
            <a:off x="766750" y="2519700"/>
            <a:ext cx="8268000" cy="6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xo 2 Medium"/>
              <a:buChar char="●"/>
            </a:pPr>
            <a:r>
              <a:rPr lang="en" sz="2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Single Sign-On support based on standard protocols</a:t>
            </a:r>
            <a:endParaRPr sz="24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Open ID Connect (OIDC)</a:t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Security Assertion Markup Language (SAML)</a:t>
            </a:r>
            <a:b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xo 2 Medium"/>
              <a:buChar char="●"/>
            </a:pPr>
            <a:r>
              <a:rPr lang="en" sz="2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Easy integration with Azure Active Directory (AD), Okta, AWS Cognito, and other SSO providers</a:t>
            </a:r>
            <a:endParaRPr sz="24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See docs for more details:</a:t>
            </a:r>
            <a:b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r>
              <a:rPr lang="en" sz="2200" u="sng">
                <a:solidFill>
                  <a:schemeClr val="hlink"/>
                </a:solidFill>
                <a:latin typeface="Exo 2 Medium"/>
                <a:ea typeface="Exo 2 Medium"/>
                <a:cs typeface="Exo 2 Medium"/>
                <a:sym typeface="Exo 2 Medium"/>
                <a:hlinkClick r:id="rId4"/>
              </a:rPr>
              <a:t>https://docs.localstack.cloud/user-guide/</a:t>
            </a:r>
            <a:br>
              <a:rPr lang="en" sz="2200" u="sng">
                <a:solidFill>
                  <a:schemeClr val="hlink"/>
                </a:solidFill>
                <a:latin typeface="Exo 2 Medium"/>
                <a:ea typeface="Exo 2 Medium"/>
                <a:cs typeface="Exo 2 Medium"/>
                <a:sym typeface="Exo 2 Medium"/>
                <a:hlinkClick r:id="rId5"/>
              </a:rPr>
            </a:br>
            <a:r>
              <a:rPr lang="en" sz="2200" u="sng">
                <a:solidFill>
                  <a:schemeClr val="hlink"/>
                </a:solidFill>
                <a:latin typeface="Exo 2 Medium"/>
                <a:ea typeface="Exo 2 Medium"/>
                <a:cs typeface="Exo 2 Medium"/>
                <a:sym typeface="Exo 2 Medium"/>
                <a:hlinkClick r:id="rId6"/>
              </a:rPr>
              <a:t>web-application/single-sign-on</a:t>
            </a:r>
            <a:b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b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746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Exo 2 Medium"/>
              <a:buChar char="●"/>
            </a:pPr>
            <a:r>
              <a:rPr lang="en" sz="23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Configurable default user roles and permissions</a:t>
            </a:r>
            <a:endParaRPr sz="23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Predefined roles like </a:t>
            </a:r>
            <a:r>
              <a:rPr i="1"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member</a:t>
            </a: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or </a:t>
            </a:r>
            <a:r>
              <a:rPr i="1"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admin</a:t>
            </a:r>
            <a:endParaRPr i="1"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Fine-grained permissions for API key management, cloud pods usage, etc</a:t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pic>
        <p:nvPicPr>
          <p:cNvPr id="533" name="Google Shape;533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75450" y="6819051"/>
            <a:ext cx="8858250" cy="245745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6064950" y="-1850"/>
            <a:ext cx="12240300" cy="8940600"/>
          </a:xfrm>
          <a:prstGeom prst="rect">
            <a:avLst/>
          </a:prstGeom>
          <a:solidFill>
            <a:srgbClr val="F3F5F6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6397500" y="680400"/>
            <a:ext cx="5379300" cy="2400000"/>
          </a:xfrm>
          <a:prstGeom prst="roundRect">
            <a:avLst>
              <a:gd fmla="val 3636" name="adj"/>
            </a:avLst>
          </a:prstGeom>
          <a:gradFill>
            <a:gsLst>
              <a:gs pos="0">
                <a:srgbClr val="F3F5F6"/>
              </a:gs>
              <a:gs pos="100000">
                <a:schemeClr val="lt1"/>
              </a:gs>
            </a:gsLst>
            <a:lin ang="2700006" scaled="0"/>
          </a:gradFill>
          <a:ln>
            <a:noFill/>
          </a:ln>
          <a:effectLst>
            <a:outerShdw blurRad="528638" rotWithShape="0" algn="bl" dir="7260000" dist="76200">
              <a:srgbClr val="4D29B4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6397500" y="6155150"/>
            <a:ext cx="5379300" cy="2400000"/>
          </a:xfrm>
          <a:prstGeom prst="roundRect">
            <a:avLst>
              <a:gd fmla="val 3636" name="adj"/>
            </a:avLst>
          </a:prstGeom>
          <a:gradFill>
            <a:gsLst>
              <a:gs pos="0">
                <a:srgbClr val="F3F5F6"/>
              </a:gs>
              <a:gs pos="100000">
                <a:schemeClr val="lt1"/>
              </a:gs>
            </a:gsLst>
            <a:lin ang="2700006" scaled="0"/>
          </a:gradFill>
          <a:ln>
            <a:noFill/>
          </a:ln>
          <a:effectLst>
            <a:outerShdw blurRad="528638" rotWithShape="0" algn="bl" dir="7260000" dist="76200">
              <a:srgbClr val="4D29B4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6397500" y="3417775"/>
            <a:ext cx="5379300" cy="2400000"/>
          </a:xfrm>
          <a:prstGeom prst="roundRect">
            <a:avLst>
              <a:gd fmla="val 3636" name="adj"/>
            </a:avLst>
          </a:prstGeom>
          <a:gradFill>
            <a:gsLst>
              <a:gs pos="0">
                <a:srgbClr val="F3F5F6"/>
              </a:gs>
              <a:gs pos="100000">
                <a:schemeClr val="lt1"/>
              </a:gs>
            </a:gsLst>
            <a:lin ang="2700006" scaled="0"/>
          </a:gradFill>
          <a:ln>
            <a:noFill/>
          </a:ln>
          <a:effectLst>
            <a:outerShdw blurRad="528638" rotWithShape="0" algn="bl" dir="7260000" dist="76200">
              <a:srgbClr val="4D29B4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12109200" y="680400"/>
            <a:ext cx="5379300" cy="2400000"/>
          </a:xfrm>
          <a:prstGeom prst="roundRect">
            <a:avLst>
              <a:gd fmla="val 3636" name="adj"/>
            </a:avLst>
          </a:prstGeom>
          <a:gradFill>
            <a:gsLst>
              <a:gs pos="0">
                <a:srgbClr val="F3F5F6"/>
              </a:gs>
              <a:gs pos="100000">
                <a:schemeClr val="lt1"/>
              </a:gs>
            </a:gsLst>
            <a:lin ang="2700006" scaled="0"/>
          </a:gradFill>
          <a:ln>
            <a:noFill/>
          </a:ln>
          <a:effectLst>
            <a:outerShdw blurRad="528638" rotWithShape="0" algn="bl" dir="7260000" dist="76200">
              <a:srgbClr val="4D29B4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12109200" y="6155150"/>
            <a:ext cx="5379300" cy="2400000"/>
          </a:xfrm>
          <a:prstGeom prst="roundRect">
            <a:avLst>
              <a:gd fmla="val 3636" name="adj"/>
            </a:avLst>
          </a:prstGeom>
          <a:gradFill>
            <a:gsLst>
              <a:gs pos="0">
                <a:srgbClr val="F3F5F6"/>
              </a:gs>
              <a:gs pos="100000">
                <a:schemeClr val="lt1"/>
              </a:gs>
            </a:gsLst>
            <a:lin ang="2700006" scaled="0"/>
          </a:gradFill>
          <a:ln>
            <a:noFill/>
          </a:ln>
          <a:effectLst>
            <a:outerShdw blurRad="528638" rotWithShape="0" algn="bl" dir="7260000" dist="76200">
              <a:srgbClr val="4D29B4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64" name="Google Shape;64;p7"/>
          <p:cNvSpPr/>
          <p:nvPr/>
        </p:nvSpPr>
        <p:spPr>
          <a:xfrm>
            <a:off x="12109200" y="3417775"/>
            <a:ext cx="5379300" cy="2400000"/>
          </a:xfrm>
          <a:prstGeom prst="roundRect">
            <a:avLst>
              <a:gd fmla="val 3636" name="adj"/>
            </a:avLst>
          </a:prstGeom>
          <a:gradFill>
            <a:gsLst>
              <a:gs pos="0">
                <a:srgbClr val="F3F5F6"/>
              </a:gs>
              <a:gs pos="100000">
                <a:schemeClr val="lt1"/>
              </a:gs>
            </a:gsLst>
            <a:lin ang="2700006" scaled="0"/>
          </a:gradFill>
          <a:ln>
            <a:noFill/>
          </a:ln>
          <a:effectLst>
            <a:outerShdw blurRad="528638" rotWithShape="0" algn="bl" dir="7260000" dist="76200">
              <a:srgbClr val="4D29B4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65" name="Google Shape;65;p7"/>
          <p:cNvSpPr txBox="1"/>
          <p:nvPr/>
        </p:nvSpPr>
        <p:spPr>
          <a:xfrm>
            <a:off x="685800" y="1245525"/>
            <a:ext cx="5162700" cy="4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lt1"/>
                </a:solidFill>
                <a:latin typeface="Exo SemiBold"/>
                <a:ea typeface="Exo SemiBold"/>
                <a:cs typeface="Exo SemiBold"/>
                <a:sym typeface="Exo SemiBold"/>
              </a:rPr>
              <a:t>Context:</a:t>
            </a:r>
            <a:endParaRPr sz="5500">
              <a:solidFill>
                <a:schemeClr val="lt1"/>
              </a:solidFill>
              <a:latin typeface="Exo SemiBold"/>
              <a:ea typeface="Exo SemiBold"/>
              <a:cs typeface="Exo SemiBold"/>
              <a:sym typeface="Exo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chemeClr val="lt1"/>
              </a:solidFill>
              <a:latin typeface="Exo SemiBold"/>
              <a:ea typeface="Exo SemiBold"/>
              <a:cs typeface="Exo SemiBold"/>
              <a:sym typeface="Exo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lt1"/>
                </a:solidFill>
                <a:latin typeface="Exo SemiBold"/>
                <a:ea typeface="Exo SemiBold"/>
                <a:cs typeface="Exo SemiBold"/>
                <a:sym typeface="Exo SemiBold"/>
              </a:rPr>
              <a:t>Today’s Cloud Development is Slow, Tedious, &amp; Costly</a:t>
            </a:r>
            <a:endParaRPr sz="5500">
              <a:solidFill>
                <a:schemeClr val="lt1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66" name="Google Shape;66;p7"/>
          <p:cNvSpPr txBox="1"/>
          <p:nvPr/>
        </p:nvSpPr>
        <p:spPr>
          <a:xfrm>
            <a:off x="6397500" y="2082900"/>
            <a:ext cx="5379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1E2328"/>
                </a:solidFill>
                <a:latin typeface="Exo 2 Medium"/>
                <a:ea typeface="Exo 2 Medium"/>
                <a:cs typeface="Exo 2 Medium"/>
                <a:sym typeface="Exo 2 Medium"/>
              </a:rPr>
              <a:t>Alice is tasked with creating a new serverless Web application on AWS Cloud.</a:t>
            </a:r>
            <a:endParaRPr sz="1600">
              <a:solidFill>
                <a:srgbClr val="1E2328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12120575" y="2082900"/>
            <a:ext cx="5379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1E2328"/>
                </a:solidFill>
                <a:latin typeface="Exo 2 Medium"/>
                <a:ea typeface="Exo 2 Medium"/>
                <a:cs typeface="Exo 2 Medium"/>
                <a:sym typeface="Exo 2 Medium"/>
              </a:rPr>
              <a:t>Developing on her local machine, she realizes that there are lots of dependencies with resources in the cloud (DBs, VMs, MQs, S3, …)</a:t>
            </a:r>
            <a:endParaRPr sz="1600">
              <a:solidFill>
                <a:srgbClr val="1E2328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sp>
        <p:nvSpPr>
          <p:cNvPr id="68" name="Google Shape;68;p7"/>
          <p:cNvSpPr txBox="1"/>
          <p:nvPr/>
        </p:nvSpPr>
        <p:spPr>
          <a:xfrm>
            <a:off x="6397500" y="4796975"/>
            <a:ext cx="5379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1E2328"/>
                </a:solidFill>
                <a:latin typeface="Exo 2 Medium"/>
                <a:ea typeface="Exo 2 Medium"/>
                <a:cs typeface="Exo 2 Medium"/>
                <a:sym typeface="Exo 2 Medium"/>
              </a:rPr>
              <a:t>Alice realizes that the dev&amp;test loop is extremely slow and tedious. Every local change needs to be packaged and uploaded to the cloud for testing.</a:t>
            </a:r>
            <a:endParaRPr sz="1600">
              <a:solidFill>
                <a:srgbClr val="1E2328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sp>
        <p:nvSpPr>
          <p:cNvPr id="69" name="Google Shape;69;p7"/>
          <p:cNvSpPr txBox="1"/>
          <p:nvPr/>
        </p:nvSpPr>
        <p:spPr>
          <a:xfrm>
            <a:off x="12109200" y="4820275"/>
            <a:ext cx="5462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1E2328"/>
                </a:solidFill>
                <a:latin typeface="Exo 2 Medium"/>
                <a:ea typeface="Exo 2 Medium"/>
                <a:cs typeface="Exo 2 Medium"/>
                <a:sym typeface="Exo 2 Medium"/>
              </a:rPr>
              <a:t>Alice has a red build on her feature branch, but has troubles efficiently testing and debugging her code in the CI/CD pipeline.</a:t>
            </a:r>
            <a:endParaRPr sz="1600">
              <a:solidFill>
                <a:srgbClr val="1E2328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sp>
        <p:nvSpPr>
          <p:cNvPr id="70" name="Google Shape;70;p7"/>
          <p:cNvSpPr txBox="1"/>
          <p:nvPr/>
        </p:nvSpPr>
        <p:spPr>
          <a:xfrm>
            <a:off x="6397500" y="7274450"/>
            <a:ext cx="53793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1E2328"/>
                </a:solidFill>
                <a:latin typeface="Exo 2 Medium"/>
                <a:ea typeface="Exo 2 Medium"/>
                <a:cs typeface="Exo 2 Medium"/>
                <a:sym typeface="Exo 2 Medium"/>
              </a:rPr>
              <a:t>Alice and her team are using Git flow for development - one CI build per feature branch. There is an explosion of different environments required for testing (branches * developers).</a:t>
            </a:r>
            <a:endParaRPr sz="1600">
              <a:solidFill>
                <a:srgbClr val="1E2328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sp>
        <p:nvSpPr>
          <p:cNvPr id="71" name="Google Shape;71;p7"/>
          <p:cNvSpPr txBox="1"/>
          <p:nvPr/>
        </p:nvSpPr>
        <p:spPr>
          <a:xfrm>
            <a:off x="12131575" y="7274450"/>
            <a:ext cx="53793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1E2328"/>
                </a:solidFill>
                <a:latin typeface="Exo 2 Medium"/>
                <a:ea typeface="Exo 2 Medium"/>
                <a:cs typeface="Exo 2 Medium"/>
                <a:sym typeface="Exo 2 Medium"/>
              </a:rPr>
              <a:t>The dev manager approaches the team and complains that AWS test resources are not being cleaned up properly (causing a substantial cost spike in the last months).</a:t>
            </a:r>
            <a:endParaRPr sz="1600">
              <a:solidFill>
                <a:srgbClr val="1E2328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pic>
        <p:nvPicPr>
          <p:cNvPr id="72" name="Google Shape;7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1700" y="716775"/>
            <a:ext cx="4507992" cy="117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27000" y="683950"/>
            <a:ext cx="4507992" cy="117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463" y="3435962"/>
            <a:ext cx="4507992" cy="117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7"/>
          <p:cNvPicPr preferRelativeResize="0"/>
          <p:nvPr/>
        </p:nvPicPr>
        <p:blipFill rotWithShape="1">
          <a:blip r:embed="rId6">
            <a:alphaModFix/>
          </a:blip>
          <a:srcRect b="39" l="0" r="0" t="49"/>
          <a:stretch/>
        </p:blipFill>
        <p:spPr>
          <a:xfrm>
            <a:off x="12544850" y="3419550"/>
            <a:ext cx="4507992" cy="117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1700" y="6155150"/>
            <a:ext cx="4510899" cy="11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427000" y="6155149"/>
            <a:ext cx="4507992" cy="11795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7"/>
          <p:cNvSpPr/>
          <p:nvPr/>
        </p:nvSpPr>
        <p:spPr>
          <a:xfrm>
            <a:off x="6566725" y="822825"/>
            <a:ext cx="422700" cy="422700"/>
          </a:xfrm>
          <a:prstGeom prst="ellipse">
            <a:avLst/>
          </a:prstGeom>
          <a:solidFill>
            <a:srgbClr val="E2E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2 Medium"/>
              <a:ea typeface="Exo 2 Medium"/>
              <a:cs typeface="Exo 2 Medium"/>
              <a:sym typeface="Exo 2 Medium"/>
            </a:endParaRPr>
          </a:p>
        </p:txBody>
      </p:sp>
      <p:sp>
        <p:nvSpPr>
          <p:cNvPr id="79" name="Google Shape;79;p7"/>
          <p:cNvSpPr txBox="1"/>
          <p:nvPr/>
        </p:nvSpPr>
        <p:spPr>
          <a:xfrm>
            <a:off x="6730825" y="911025"/>
            <a:ext cx="9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xo 2 SemiBold"/>
                <a:ea typeface="Exo 2 SemiBold"/>
                <a:cs typeface="Exo 2 SemiBold"/>
                <a:sym typeface="Exo 2 SemiBold"/>
              </a:rPr>
              <a:t>1</a:t>
            </a:r>
            <a:endParaRPr sz="1600"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80" name="Google Shape;80;p7"/>
          <p:cNvSpPr/>
          <p:nvPr/>
        </p:nvSpPr>
        <p:spPr>
          <a:xfrm>
            <a:off x="12262900" y="822825"/>
            <a:ext cx="422700" cy="422700"/>
          </a:xfrm>
          <a:prstGeom prst="ellipse">
            <a:avLst/>
          </a:prstGeom>
          <a:solidFill>
            <a:srgbClr val="E2E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2 Medium"/>
              <a:ea typeface="Exo 2 Medium"/>
              <a:cs typeface="Exo 2 Medium"/>
              <a:sym typeface="Exo 2 Medium"/>
            </a:endParaRPr>
          </a:p>
        </p:txBody>
      </p:sp>
      <p:sp>
        <p:nvSpPr>
          <p:cNvPr id="81" name="Google Shape;81;p7"/>
          <p:cNvSpPr txBox="1"/>
          <p:nvPr/>
        </p:nvSpPr>
        <p:spPr>
          <a:xfrm>
            <a:off x="12427000" y="911025"/>
            <a:ext cx="9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xo 2 SemiBold"/>
                <a:ea typeface="Exo 2 SemiBold"/>
                <a:cs typeface="Exo 2 SemiBold"/>
                <a:sym typeface="Exo 2 SemiBold"/>
              </a:rPr>
              <a:t>2</a:t>
            </a:r>
            <a:endParaRPr sz="1600"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6566725" y="3571838"/>
            <a:ext cx="422700" cy="422700"/>
          </a:xfrm>
          <a:prstGeom prst="ellipse">
            <a:avLst/>
          </a:prstGeom>
          <a:solidFill>
            <a:srgbClr val="E2E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2 Medium"/>
              <a:ea typeface="Exo 2 Medium"/>
              <a:cs typeface="Exo 2 Medium"/>
              <a:sym typeface="Exo 2 Medium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6730825" y="3660038"/>
            <a:ext cx="9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xo 2 SemiBold"/>
                <a:ea typeface="Exo 2 SemiBold"/>
                <a:cs typeface="Exo 2 SemiBold"/>
                <a:sym typeface="Exo 2 SemiBold"/>
              </a:rPr>
              <a:t>3</a:t>
            </a:r>
            <a:endParaRPr sz="1600"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84" name="Google Shape;84;p7"/>
          <p:cNvSpPr/>
          <p:nvPr/>
        </p:nvSpPr>
        <p:spPr>
          <a:xfrm>
            <a:off x="12278425" y="3559775"/>
            <a:ext cx="422700" cy="422700"/>
          </a:xfrm>
          <a:prstGeom prst="ellipse">
            <a:avLst/>
          </a:prstGeom>
          <a:solidFill>
            <a:srgbClr val="E2E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2 Medium"/>
              <a:ea typeface="Exo 2 Medium"/>
              <a:cs typeface="Exo 2 Medium"/>
              <a:sym typeface="Exo 2 Medium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12442525" y="3647975"/>
            <a:ext cx="9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xo 2 SemiBold"/>
                <a:ea typeface="Exo 2 SemiBold"/>
                <a:cs typeface="Exo 2 SemiBold"/>
                <a:sym typeface="Exo 2 SemiBold"/>
              </a:rPr>
              <a:t>4</a:t>
            </a:r>
            <a:endParaRPr sz="1600"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86" name="Google Shape;86;p7"/>
          <p:cNvSpPr/>
          <p:nvPr/>
        </p:nvSpPr>
        <p:spPr>
          <a:xfrm>
            <a:off x="6566725" y="6296750"/>
            <a:ext cx="422700" cy="422700"/>
          </a:xfrm>
          <a:prstGeom prst="ellipse">
            <a:avLst/>
          </a:prstGeom>
          <a:solidFill>
            <a:srgbClr val="E2E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2 Medium"/>
              <a:ea typeface="Exo 2 Medium"/>
              <a:cs typeface="Exo 2 Medium"/>
              <a:sym typeface="Exo 2 Medium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6730825" y="6384950"/>
            <a:ext cx="9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xo 2 SemiBold"/>
                <a:ea typeface="Exo 2 SemiBold"/>
                <a:cs typeface="Exo 2 SemiBold"/>
                <a:sym typeface="Exo 2 SemiBold"/>
              </a:rPr>
              <a:t>5</a:t>
            </a:r>
            <a:endParaRPr sz="1600"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88" name="Google Shape;88;p7"/>
          <p:cNvSpPr/>
          <p:nvPr/>
        </p:nvSpPr>
        <p:spPr>
          <a:xfrm>
            <a:off x="12278425" y="6296750"/>
            <a:ext cx="422700" cy="422700"/>
          </a:xfrm>
          <a:prstGeom prst="ellipse">
            <a:avLst/>
          </a:prstGeom>
          <a:solidFill>
            <a:srgbClr val="E2E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2 Medium"/>
              <a:ea typeface="Exo 2 Medium"/>
              <a:cs typeface="Exo 2 Medium"/>
              <a:sym typeface="Exo 2 Medium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12442525" y="6384950"/>
            <a:ext cx="9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xo 2 SemiBold"/>
                <a:ea typeface="Exo 2 SemiBold"/>
                <a:cs typeface="Exo 2 SemiBold"/>
                <a:sym typeface="Exo 2 SemiBold"/>
              </a:rPr>
              <a:t>6</a:t>
            </a:r>
            <a:endParaRPr sz="1600"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90" name="Google Shape;90;p7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2"/>
          <p:cNvSpPr txBox="1"/>
          <p:nvPr/>
        </p:nvSpPr>
        <p:spPr>
          <a:xfrm>
            <a:off x="541500" y="510550"/>
            <a:ext cx="157533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LocalStack Enterprise - Extensions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39" name="Google Shape;539;p52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p52"/>
          <p:cNvSpPr txBox="1"/>
          <p:nvPr/>
        </p:nvSpPr>
        <p:spPr>
          <a:xfrm>
            <a:off x="766750" y="1895050"/>
            <a:ext cx="12770400" cy="7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xo 2 Medium"/>
              <a:buChar char="●"/>
            </a:pPr>
            <a:r>
              <a:rPr lang="en" sz="2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Example: </a:t>
            </a:r>
            <a:r>
              <a:rPr b="1" lang="en" sz="24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AWS Replicator (Proxy) Extension</a:t>
            </a:r>
            <a:endParaRPr b="1" sz="24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810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xo 2 Medium"/>
              <a:buChar char="○"/>
            </a:pPr>
            <a:r>
              <a:rPr lang="en" sz="2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Bridging the gap between local execution and cloud resources</a:t>
            </a:r>
            <a:endParaRPr sz="24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xo 2 Medium"/>
              <a:buChar char="●"/>
            </a:pPr>
            <a:r>
              <a:rPr lang="en" sz="2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Enables “hybrid scenarios”</a:t>
            </a:r>
            <a:endParaRPr sz="24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→ part of the application stack running locally, partly accessing </a:t>
            </a:r>
            <a:b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remote resources in the cloud</a:t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Simplifies development and testing in large-scale scenarios</a:t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xo 2 Medium"/>
              <a:buChar char="●"/>
            </a:pPr>
            <a:r>
              <a:rPr lang="en" sz="2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Integrates seamlessly with all LocalStack Tooling</a:t>
            </a:r>
            <a:endParaRPr sz="24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E.g., </a:t>
            </a:r>
            <a:r>
              <a:rPr lang="en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awslocal</a:t>
            </a: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, </a:t>
            </a:r>
            <a:r>
              <a:rPr lang="en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tflocal</a:t>
            </a: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(Terraform), </a:t>
            </a:r>
            <a:r>
              <a:rPr lang="en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cdklocal</a:t>
            </a: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(CDK), etc</a:t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937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xo 2 Medium"/>
              <a:buChar char="●"/>
            </a:pPr>
            <a:r>
              <a:rPr lang="en" sz="2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Fine-grained configuration</a:t>
            </a:r>
            <a:endParaRPr sz="24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Which resources are accessed locally or remotely</a:t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Either on the service- or on the resource-level</a:t>
            </a:r>
            <a:b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xo 2 Medium"/>
              <a:buChar char="●"/>
            </a:pPr>
            <a:r>
              <a:rPr lang="en" sz="24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Other custom extensions available on-demand</a:t>
            </a:r>
            <a:endParaRPr sz="24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368300" lvl="1" marL="9144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Font typeface="Exo 2 Medium"/>
              <a:buChar char="○"/>
            </a:pPr>
            <a:r>
              <a:rPr lang="en" sz="2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E.g., fault injection testing, third-party emulators, etc</a:t>
            </a:r>
            <a:endParaRPr sz="2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pic>
        <p:nvPicPr>
          <p:cNvPr id="541" name="Google Shape;5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4328" y="1895050"/>
            <a:ext cx="6341274" cy="324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6300" y="5627025"/>
            <a:ext cx="8043817" cy="33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8" name="Google Shape;548;p53"/>
          <p:cNvPicPr preferRelativeResize="0"/>
          <p:nvPr/>
        </p:nvPicPr>
        <p:blipFill rotWithShape="1">
          <a:blip r:embed="rId3">
            <a:alphaModFix/>
          </a:blip>
          <a:srcRect b="0" l="748" r="17042" t="8324"/>
          <a:stretch/>
        </p:blipFill>
        <p:spPr>
          <a:xfrm>
            <a:off x="2290613" y="597325"/>
            <a:ext cx="13706774" cy="83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3"/>
          <p:cNvSpPr txBox="1"/>
          <p:nvPr/>
        </p:nvSpPr>
        <p:spPr>
          <a:xfrm>
            <a:off x="6567000" y="42920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Exo 2"/>
                <a:ea typeface="Exo 2"/>
                <a:cs typeface="Exo 2"/>
                <a:sym typeface="Exo 2"/>
              </a:rPr>
              <a:t>Friday 14:35</a:t>
            </a:r>
            <a:endParaRPr b="1" sz="2600"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/>
          <p:nvPr/>
        </p:nvSpPr>
        <p:spPr>
          <a:xfrm>
            <a:off x="685800" y="510550"/>
            <a:ext cx="134523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What is LocalStack?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6" name="Google Shape;96;p8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1064175" y="1976550"/>
            <a:ext cx="14679900" cy="6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 fully functional local cloud stack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 - Develop your AWS cloud apps locally!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Enables a highly efficient dev&amp;test loop for cloud apps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Ships as a Docker image, easy to install and start up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Support for ~70 AWS APIs (and growing):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compute (e.g., Lambda, ECS, EKS)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various databases (e.g., DynamoDB, RDS, DocumentDB)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messaging (e.g., SQS, Kinesis, MSK)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some sophisticated/exotic APIs (e.g., QLDB, Athena, Glue)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Advanced collaboration features and CI integrations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redefining the way cloud apps are developed across the lifecycle!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/>
          <p:nvPr/>
        </p:nvSpPr>
        <p:spPr>
          <a:xfrm>
            <a:off x="13204575" y="683950"/>
            <a:ext cx="4289100" cy="7544100"/>
          </a:xfrm>
          <a:prstGeom prst="roundRect">
            <a:avLst>
              <a:gd fmla="val 3432" name="adj"/>
            </a:avLst>
          </a:prstGeom>
          <a:gradFill>
            <a:gsLst>
              <a:gs pos="0">
                <a:srgbClr val="4D29B4"/>
              </a:gs>
              <a:gs pos="100000">
                <a:srgbClr val="FFFFFF">
                  <a:alpha val="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/>
          <p:nvPr/>
        </p:nvSpPr>
        <p:spPr>
          <a:xfrm rot="10800000">
            <a:off x="12607287" y="8447281"/>
            <a:ext cx="2110800" cy="219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9"/>
          <p:cNvSpPr txBox="1"/>
          <p:nvPr/>
        </p:nvSpPr>
        <p:spPr>
          <a:xfrm>
            <a:off x="685800" y="1245525"/>
            <a:ext cx="50469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Our Story</a:t>
            </a:r>
            <a:endParaRPr sz="5600">
              <a:solidFill>
                <a:schemeClr val="lt1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pic>
        <p:nvPicPr>
          <p:cNvPr id="105" name="Google Shape;105;p9"/>
          <p:cNvPicPr preferRelativeResize="0"/>
          <p:nvPr/>
        </p:nvPicPr>
        <p:blipFill rotWithShape="1">
          <a:blip r:embed="rId3">
            <a:alphaModFix amt="50000"/>
          </a:blip>
          <a:srcRect b="-8740" l="1903" r="15328" t="25972"/>
          <a:stretch/>
        </p:blipFill>
        <p:spPr>
          <a:xfrm>
            <a:off x="13204572" y="683959"/>
            <a:ext cx="4289100" cy="3032400"/>
          </a:xfrm>
          <a:prstGeom prst="roundRect">
            <a:avLst>
              <a:gd fmla="val 2684" name="adj"/>
            </a:avLst>
          </a:prstGeom>
          <a:noFill/>
          <a:ln>
            <a:noFill/>
          </a:ln>
        </p:spPr>
      </p:pic>
      <p:sp>
        <p:nvSpPr>
          <p:cNvPr id="106" name="Google Shape;106;p9"/>
          <p:cNvSpPr/>
          <p:nvPr/>
        </p:nvSpPr>
        <p:spPr>
          <a:xfrm>
            <a:off x="2434287" y="8451206"/>
            <a:ext cx="10197900" cy="18000"/>
          </a:xfrm>
          <a:prstGeom prst="rect">
            <a:avLst/>
          </a:prstGeom>
          <a:solidFill>
            <a:srgbClr val="F3F5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9"/>
          <p:cNvSpPr txBox="1"/>
          <p:nvPr/>
        </p:nvSpPr>
        <p:spPr>
          <a:xfrm>
            <a:off x="2434287" y="8562556"/>
            <a:ext cx="109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2016</a:t>
            </a:r>
            <a:br>
              <a:rPr lang="en" sz="15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</a:br>
            <a:r>
              <a:rPr lang="en" sz="15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August</a:t>
            </a:r>
            <a:endParaRPr sz="15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108" name="Google Shape;108;p9"/>
          <p:cNvSpPr/>
          <p:nvPr/>
        </p:nvSpPr>
        <p:spPr>
          <a:xfrm>
            <a:off x="2388087" y="8414006"/>
            <a:ext cx="92400" cy="92400"/>
          </a:xfrm>
          <a:prstGeom prst="ellipse">
            <a:avLst/>
          </a:prstGeom>
          <a:solidFill>
            <a:srgbClr val="F3F5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 txBox="1"/>
          <p:nvPr/>
        </p:nvSpPr>
        <p:spPr>
          <a:xfrm>
            <a:off x="4957587" y="8562556"/>
            <a:ext cx="109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2018</a:t>
            </a:r>
            <a:endParaRPr sz="15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March</a:t>
            </a:r>
            <a:endParaRPr sz="15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110" name="Google Shape;110;p9"/>
          <p:cNvSpPr/>
          <p:nvPr/>
        </p:nvSpPr>
        <p:spPr>
          <a:xfrm>
            <a:off x="4911375" y="8414006"/>
            <a:ext cx="92400" cy="92400"/>
          </a:xfrm>
          <a:prstGeom prst="ellipse">
            <a:avLst/>
          </a:prstGeom>
          <a:solidFill>
            <a:srgbClr val="F3F5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 txBox="1"/>
          <p:nvPr/>
        </p:nvSpPr>
        <p:spPr>
          <a:xfrm>
            <a:off x="10025925" y="8562556"/>
            <a:ext cx="12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2022</a:t>
            </a:r>
            <a:endParaRPr sz="15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May</a:t>
            </a:r>
            <a:endParaRPr sz="15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112" name="Google Shape;112;p9"/>
          <p:cNvSpPr/>
          <p:nvPr/>
        </p:nvSpPr>
        <p:spPr>
          <a:xfrm>
            <a:off x="6671862" y="8414006"/>
            <a:ext cx="92400" cy="92400"/>
          </a:xfrm>
          <a:prstGeom prst="ellipse">
            <a:avLst/>
          </a:prstGeom>
          <a:solidFill>
            <a:srgbClr val="F3F5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8122887" y="8414006"/>
            <a:ext cx="92400" cy="92400"/>
          </a:xfrm>
          <a:prstGeom prst="ellipse">
            <a:avLst/>
          </a:prstGeom>
          <a:solidFill>
            <a:srgbClr val="F3F5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 txBox="1"/>
          <p:nvPr/>
        </p:nvSpPr>
        <p:spPr>
          <a:xfrm>
            <a:off x="11369187" y="8562556"/>
            <a:ext cx="12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2022</a:t>
            </a:r>
            <a:endParaRPr sz="15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July</a:t>
            </a:r>
            <a:endParaRPr sz="15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9979737" y="8414006"/>
            <a:ext cx="92400" cy="92400"/>
          </a:xfrm>
          <a:prstGeom prst="ellipse">
            <a:avLst/>
          </a:prstGeom>
          <a:solidFill>
            <a:srgbClr val="F3F5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>
            <a:off x="11276787" y="8414006"/>
            <a:ext cx="92400" cy="92400"/>
          </a:xfrm>
          <a:prstGeom prst="ellipse">
            <a:avLst/>
          </a:prstGeom>
          <a:solidFill>
            <a:srgbClr val="F3F5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 txBox="1"/>
          <p:nvPr/>
        </p:nvSpPr>
        <p:spPr>
          <a:xfrm>
            <a:off x="267687" y="7289181"/>
            <a:ext cx="1891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First open source commits of</a:t>
            </a:r>
            <a:endParaRPr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LocalStack in GitHub repository</a:t>
            </a:r>
            <a:endParaRPr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118" name="Google Shape;118;p9"/>
          <p:cNvSpPr txBox="1"/>
          <p:nvPr/>
        </p:nvSpPr>
        <p:spPr>
          <a:xfrm>
            <a:off x="8203662" y="8562556"/>
            <a:ext cx="109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2020</a:t>
            </a:r>
            <a:endParaRPr sz="15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July</a:t>
            </a:r>
            <a:endParaRPr sz="15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119" name="Google Shape;119;p9"/>
          <p:cNvSpPr txBox="1"/>
          <p:nvPr/>
        </p:nvSpPr>
        <p:spPr>
          <a:xfrm>
            <a:off x="1980687" y="6715431"/>
            <a:ext cx="270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Reaching 10.000 </a:t>
            </a:r>
            <a:endParaRPr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stars on GitHub</a:t>
            </a:r>
            <a:endParaRPr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120" name="Google Shape;120;p9"/>
          <p:cNvSpPr txBox="1"/>
          <p:nvPr/>
        </p:nvSpPr>
        <p:spPr>
          <a:xfrm>
            <a:off x="6718062" y="8562556"/>
            <a:ext cx="109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2019</a:t>
            </a:r>
            <a:endParaRPr sz="15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July</a:t>
            </a:r>
            <a:endParaRPr sz="15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121" name="Google Shape;121;p9"/>
          <p:cNvSpPr txBox="1"/>
          <p:nvPr/>
        </p:nvSpPr>
        <p:spPr>
          <a:xfrm>
            <a:off x="3741162" y="5938231"/>
            <a:ext cx="270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LocalStack Pro extensions </a:t>
            </a:r>
            <a:endParaRPr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first version available</a:t>
            </a:r>
            <a:endParaRPr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122" name="Google Shape;122;p9"/>
          <p:cNvSpPr txBox="1"/>
          <p:nvPr/>
        </p:nvSpPr>
        <p:spPr>
          <a:xfrm>
            <a:off x="4377687" y="5007131"/>
            <a:ext cx="351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Reaching 25.000 stars on GitHub, </a:t>
            </a:r>
            <a:endParaRPr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50+ AWS services supported in LocalStack</a:t>
            </a:r>
            <a:endParaRPr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123" name="Google Shape;123;p9"/>
          <p:cNvSpPr txBox="1"/>
          <p:nvPr/>
        </p:nvSpPr>
        <p:spPr>
          <a:xfrm>
            <a:off x="6234537" y="4318256"/>
            <a:ext cx="351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Reached 20+ team members, and growing!</a:t>
            </a:r>
            <a:endParaRPr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124" name="Google Shape;124;p9"/>
          <p:cNvSpPr txBox="1"/>
          <p:nvPr/>
        </p:nvSpPr>
        <p:spPr>
          <a:xfrm>
            <a:off x="7531587" y="3792544"/>
            <a:ext cx="351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Release of LocalStack version 1.0.0</a:t>
            </a:r>
            <a:endParaRPr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125" name="Google Shape;125;p9"/>
          <p:cNvSpPr txBox="1"/>
          <p:nvPr/>
        </p:nvSpPr>
        <p:spPr>
          <a:xfrm>
            <a:off x="12666225" y="8562556"/>
            <a:ext cx="12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2023</a:t>
            </a:r>
            <a:endParaRPr sz="15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March</a:t>
            </a:r>
            <a:endParaRPr sz="15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12573825" y="8414006"/>
            <a:ext cx="92400" cy="92400"/>
          </a:xfrm>
          <a:prstGeom prst="ellipse">
            <a:avLst/>
          </a:prstGeom>
          <a:solidFill>
            <a:srgbClr val="F3F5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 txBox="1"/>
          <p:nvPr/>
        </p:nvSpPr>
        <p:spPr>
          <a:xfrm>
            <a:off x="8828637" y="3205356"/>
            <a:ext cx="351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Release of LocalStack version 2.0.0</a:t>
            </a:r>
            <a:endParaRPr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128" name="Google Shape;128;p9"/>
          <p:cNvSpPr txBox="1"/>
          <p:nvPr/>
        </p:nvSpPr>
        <p:spPr>
          <a:xfrm>
            <a:off x="13370925" y="2290350"/>
            <a:ext cx="39564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47.000+</a:t>
            </a:r>
            <a:endParaRPr sz="4500">
              <a:solidFill>
                <a:schemeClr val="lt1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29" name="Google Shape;129;p9"/>
          <p:cNvSpPr txBox="1"/>
          <p:nvPr/>
        </p:nvSpPr>
        <p:spPr>
          <a:xfrm>
            <a:off x="13703475" y="2948250"/>
            <a:ext cx="35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GITHUB STARS</a:t>
            </a:r>
            <a:endParaRPr sz="16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130" name="Google Shape;130;p9"/>
          <p:cNvSpPr txBox="1"/>
          <p:nvPr/>
        </p:nvSpPr>
        <p:spPr>
          <a:xfrm>
            <a:off x="13370925" y="3799550"/>
            <a:ext cx="39564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150.000.000+</a:t>
            </a:r>
            <a:endParaRPr sz="45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131" name="Google Shape;131;p9"/>
          <p:cNvSpPr txBox="1"/>
          <p:nvPr/>
        </p:nvSpPr>
        <p:spPr>
          <a:xfrm>
            <a:off x="13703475" y="4457450"/>
            <a:ext cx="35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DOCKER PULLS</a:t>
            </a:r>
            <a:endParaRPr sz="16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132" name="Google Shape;132;p9"/>
          <p:cNvSpPr txBox="1"/>
          <p:nvPr/>
        </p:nvSpPr>
        <p:spPr>
          <a:xfrm>
            <a:off x="13370925" y="5333750"/>
            <a:ext cx="39564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20.000+</a:t>
            </a:r>
            <a:endParaRPr sz="45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133" name="Google Shape;133;p9"/>
          <p:cNvSpPr txBox="1"/>
          <p:nvPr/>
        </p:nvSpPr>
        <p:spPr>
          <a:xfrm>
            <a:off x="13703475" y="5991650"/>
            <a:ext cx="35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SLACK MEMBERS</a:t>
            </a:r>
            <a:endParaRPr sz="16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134" name="Google Shape;134;p9"/>
          <p:cNvSpPr txBox="1"/>
          <p:nvPr/>
        </p:nvSpPr>
        <p:spPr>
          <a:xfrm>
            <a:off x="13370925" y="7008838"/>
            <a:ext cx="39564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460+</a:t>
            </a:r>
            <a:endParaRPr sz="45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135" name="Google Shape;135;p9"/>
          <p:cNvSpPr txBox="1"/>
          <p:nvPr/>
        </p:nvSpPr>
        <p:spPr>
          <a:xfrm>
            <a:off x="13703475" y="7666738"/>
            <a:ext cx="35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CONTRIBUTORS</a:t>
            </a:r>
            <a:endParaRPr sz="16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pic>
        <p:nvPicPr>
          <p:cNvPr id="136" name="Google Shape;13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04849" y="1975349"/>
            <a:ext cx="315000" cy="3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3475" y="3484550"/>
            <a:ext cx="315000" cy="3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03475" y="5018750"/>
            <a:ext cx="315000" cy="3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04850" y="6693850"/>
            <a:ext cx="315000" cy="31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9"/>
          <p:cNvCxnSpPr>
            <a:stCxn id="141" idx="4"/>
          </p:cNvCxnSpPr>
          <p:nvPr/>
        </p:nvCxnSpPr>
        <p:spPr>
          <a:xfrm>
            <a:off x="2434287" y="7450581"/>
            <a:ext cx="0" cy="907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9"/>
          <p:cNvSpPr/>
          <p:nvPr/>
        </p:nvSpPr>
        <p:spPr>
          <a:xfrm>
            <a:off x="2388087" y="7358181"/>
            <a:ext cx="92400" cy="924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9"/>
          <p:cNvCxnSpPr>
            <a:stCxn id="143" idx="4"/>
          </p:cNvCxnSpPr>
          <p:nvPr/>
        </p:nvCxnSpPr>
        <p:spPr>
          <a:xfrm>
            <a:off x="4957587" y="6869331"/>
            <a:ext cx="0" cy="1486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9"/>
          <p:cNvSpPr/>
          <p:nvPr/>
        </p:nvSpPr>
        <p:spPr>
          <a:xfrm>
            <a:off x="4911387" y="6776931"/>
            <a:ext cx="92400" cy="924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9"/>
          <p:cNvCxnSpPr>
            <a:stCxn id="145" idx="4"/>
          </p:cNvCxnSpPr>
          <p:nvPr/>
        </p:nvCxnSpPr>
        <p:spPr>
          <a:xfrm>
            <a:off x="6718062" y="6100669"/>
            <a:ext cx="0" cy="2254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9"/>
          <p:cNvSpPr/>
          <p:nvPr/>
        </p:nvSpPr>
        <p:spPr>
          <a:xfrm>
            <a:off x="6671862" y="6008269"/>
            <a:ext cx="92400" cy="924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9"/>
          <p:cNvCxnSpPr>
            <a:stCxn id="147" idx="4"/>
          </p:cNvCxnSpPr>
          <p:nvPr/>
        </p:nvCxnSpPr>
        <p:spPr>
          <a:xfrm>
            <a:off x="8169087" y="5156681"/>
            <a:ext cx="0" cy="31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9"/>
          <p:cNvSpPr/>
          <p:nvPr/>
        </p:nvSpPr>
        <p:spPr>
          <a:xfrm>
            <a:off x="8122887" y="5064281"/>
            <a:ext cx="92400" cy="924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" name="Google Shape;148;p9"/>
          <p:cNvCxnSpPr>
            <a:stCxn id="149" idx="4"/>
          </p:cNvCxnSpPr>
          <p:nvPr/>
        </p:nvCxnSpPr>
        <p:spPr>
          <a:xfrm>
            <a:off x="10025937" y="4472156"/>
            <a:ext cx="0" cy="3883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9"/>
          <p:cNvSpPr/>
          <p:nvPr/>
        </p:nvSpPr>
        <p:spPr>
          <a:xfrm>
            <a:off x="9979737" y="4379756"/>
            <a:ext cx="92400" cy="924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9"/>
          <p:cNvCxnSpPr>
            <a:stCxn id="151" idx="4"/>
          </p:cNvCxnSpPr>
          <p:nvPr/>
        </p:nvCxnSpPr>
        <p:spPr>
          <a:xfrm>
            <a:off x="11322987" y="3938006"/>
            <a:ext cx="0" cy="4417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9"/>
          <p:cNvSpPr/>
          <p:nvPr/>
        </p:nvSpPr>
        <p:spPr>
          <a:xfrm>
            <a:off x="11276787" y="3845606"/>
            <a:ext cx="92400" cy="924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9"/>
          <p:cNvCxnSpPr>
            <a:stCxn id="153" idx="4"/>
          </p:cNvCxnSpPr>
          <p:nvPr/>
        </p:nvCxnSpPr>
        <p:spPr>
          <a:xfrm>
            <a:off x="12620037" y="3359256"/>
            <a:ext cx="0" cy="49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9"/>
          <p:cNvSpPr/>
          <p:nvPr/>
        </p:nvSpPr>
        <p:spPr>
          <a:xfrm>
            <a:off x="12573837" y="3266856"/>
            <a:ext cx="92400" cy="924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9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/>
        </p:nvSpPr>
        <p:spPr>
          <a:xfrm>
            <a:off x="6504900" y="4145400"/>
            <a:ext cx="5278200" cy="16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  <a:latin typeface="Exo 2 SemiBold"/>
                <a:ea typeface="Exo 2 SemiBold"/>
                <a:cs typeface="Exo 2 SemiBold"/>
                <a:sym typeface="Exo 2 SemiBold"/>
              </a:rPr>
              <a:t>Installation &amp; Getting Started</a:t>
            </a:r>
            <a:endParaRPr sz="5600">
              <a:solidFill>
                <a:schemeClr val="lt1"/>
              </a:solidFill>
              <a:latin typeface="Exo 2 SemiBold"/>
              <a:ea typeface="Exo 2 SemiBold"/>
              <a:cs typeface="Exo 2 SemiBold"/>
              <a:sym typeface="Exo 2 SemiBold"/>
            </a:endParaRPr>
          </a:p>
        </p:txBody>
      </p:sp>
      <p:sp>
        <p:nvSpPr>
          <p:cNvPr id="160" name="Google Shape;160;p10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 txBox="1"/>
          <p:nvPr/>
        </p:nvSpPr>
        <p:spPr>
          <a:xfrm>
            <a:off x="685800" y="510550"/>
            <a:ext cx="141789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9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Configuring the API Key</a:t>
            </a:r>
            <a:endParaRPr b="1" sz="59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6" name="Google Shape;166;p11"/>
          <p:cNvSpPr txBox="1"/>
          <p:nvPr>
            <p:ph idx="12" type="sldNum"/>
          </p:nvPr>
        </p:nvSpPr>
        <p:spPr>
          <a:xfrm flipH="1">
            <a:off x="16392975" y="9448950"/>
            <a:ext cx="11007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11"/>
          <p:cNvSpPr txBox="1"/>
          <p:nvPr/>
        </p:nvSpPr>
        <p:spPr>
          <a:xfrm>
            <a:off x="1064175" y="1976550"/>
            <a:ext cx="15885300" cy="51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LocalStack provides different product tiers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Open Source (Community) version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LocalStack Pro / Team / Enterprise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Some features in the demo will require advanced Pro/Team features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→ we’ll configure an API key to enable these features</a:t>
            </a:r>
            <a:b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</a:b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-431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 2 Medium"/>
              <a:buChar char="●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We have prepared a special trial API key for this tutorial: </a:t>
            </a:r>
            <a:r>
              <a:rPr b="1" lang="en" sz="3200" u="sng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ls-ep-23-demo</a:t>
            </a:r>
            <a:endParaRPr b="1" sz="3200" u="sng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431800" lvl="1" marL="9144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Exo 2 Medium"/>
              <a:buChar char="○"/>
            </a:pP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Please make sure to configure this in </a:t>
            </a:r>
            <a:r>
              <a:rPr b="1" lang="en" sz="3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all terminal sessions</a:t>
            </a:r>
            <a:r>
              <a:rPr lang="en" sz="3200">
                <a:solidFill>
                  <a:schemeClr val="lt1"/>
                </a:solidFill>
                <a:latin typeface="Exo 2 Medium"/>
                <a:ea typeface="Exo 2 Medium"/>
                <a:cs typeface="Exo 2 Medium"/>
                <a:sym typeface="Exo 2 Medium"/>
              </a:rPr>
              <a:t>: </a:t>
            </a:r>
            <a:endParaRPr sz="3200">
              <a:solidFill>
                <a:schemeClr val="lt1"/>
              </a:solidFill>
              <a:latin typeface="Exo 2 Medium"/>
              <a:ea typeface="Exo 2 Medium"/>
              <a:cs typeface="Exo 2 Medium"/>
              <a:sym typeface="Exo 2 Medium"/>
            </a:endParaRPr>
          </a:p>
        </p:txBody>
      </p:sp>
      <p:sp>
        <p:nvSpPr>
          <p:cNvPr id="168" name="Google Shape;168;p11"/>
          <p:cNvSpPr/>
          <p:nvPr/>
        </p:nvSpPr>
        <p:spPr>
          <a:xfrm>
            <a:off x="4160250" y="7535375"/>
            <a:ext cx="9967500" cy="1114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urier New"/>
                <a:ea typeface="Courier New"/>
                <a:cs typeface="Courier New"/>
                <a:sym typeface="Courier New"/>
              </a:rPr>
              <a:t>export LOCALSTACK_API_KEY=ls-ep-23-demo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